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9"/>
  </p:notesMasterIdLst>
  <p:sldIdLst>
    <p:sldId id="263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362" r:id="rId106"/>
    <p:sldId id="363" r:id="rId107"/>
    <p:sldId id="364" r:id="rId108"/>
    <p:sldId id="365" r:id="rId109"/>
    <p:sldId id="366" r:id="rId110"/>
    <p:sldId id="367" r:id="rId111"/>
    <p:sldId id="368" r:id="rId112"/>
    <p:sldId id="369" r:id="rId113"/>
    <p:sldId id="370" r:id="rId114"/>
    <p:sldId id="371" r:id="rId115"/>
    <p:sldId id="372" r:id="rId116"/>
    <p:sldId id="373" r:id="rId117"/>
    <p:sldId id="374" r:id="rId118"/>
    <p:sldId id="375" r:id="rId119"/>
    <p:sldId id="376" r:id="rId120"/>
    <p:sldId id="377" r:id="rId121"/>
    <p:sldId id="378" r:id="rId122"/>
    <p:sldId id="379" r:id="rId123"/>
    <p:sldId id="380" r:id="rId124"/>
    <p:sldId id="381" r:id="rId125"/>
    <p:sldId id="382" r:id="rId126"/>
    <p:sldId id="383" r:id="rId127"/>
    <p:sldId id="384" r:id="rId128"/>
    <p:sldId id="385" r:id="rId129"/>
    <p:sldId id="386" r:id="rId130"/>
    <p:sldId id="387" r:id="rId131"/>
    <p:sldId id="388" r:id="rId132"/>
    <p:sldId id="389" r:id="rId133"/>
    <p:sldId id="390" r:id="rId134"/>
    <p:sldId id="391" r:id="rId135"/>
    <p:sldId id="392" r:id="rId136"/>
    <p:sldId id="393" r:id="rId137"/>
    <p:sldId id="394" r:id="rId138"/>
    <p:sldId id="395" r:id="rId139"/>
    <p:sldId id="396" r:id="rId140"/>
    <p:sldId id="397" r:id="rId141"/>
    <p:sldId id="398" r:id="rId142"/>
    <p:sldId id="399" r:id="rId143"/>
    <p:sldId id="400" r:id="rId144"/>
    <p:sldId id="401" r:id="rId145"/>
    <p:sldId id="402" r:id="rId146"/>
    <p:sldId id="403" r:id="rId147"/>
    <p:sldId id="404" r:id="rId1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EAA21-33C5-4336-A34F-7CBE58025B26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43D64-F9C5-4F96-BAE8-24DD127B0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204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7AF7-5113-4ECF-9623-1340B6B09C8E}" type="datetime1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470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30A5-2F4C-4AF5-9147-D802897D295A}" type="datetime1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32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A13C-0628-46E8-8180-063B42F6503D}" type="datetime1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92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DBE1-D732-49C5-86B8-675D4CBE780F}" type="datetime1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87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A7BB-BA18-4BB0-8587-ABF39C15F02A}" type="datetime1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07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35CB-E461-4F70-9D9D-0283CF877925}" type="datetime1">
              <a:rPr lang="en-GB" smtClean="0"/>
              <a:t>08/10/2020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79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1303-3E11-40B9-9FFE-97B6708B0CDB}" type="datetime1">
              <a:rPr lang="en-GB" smtClean="0"/>
              <a:t>08/10/2020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2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DA08-C765-4AFE-981A-987465E4952A}" type="datetime1">
              <a:rPr lang="en-GB" smtClean="0"/>
              <a:t>08/10/2020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29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C8BC-AEBB-449E-9E3C-B9E89450334F}" type="datetime1">
              <a:rPr lang="en-GB" smtClean="0"/>
              <a:t>08/10/2020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395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ACA1-A049-4756-B405-BAEC1EA9D6DA}" type="datetime1">
              <a:rPr lang="en-GB" smtClean="0"/>
              <a:t>08/10/2020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87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8AA0-C738-4D49-B0D6-184D422F7C8F}" type="datetime1">
              <a:rPr lang="en-GB" smtClean="0"/>
              <a:t>08/10/2020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61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6DCDA-A206-4EBE-AEC5-DDB29730504E}" type="datetime1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02797-B408-456C-9D45-E027AC74054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A0B1A1-F770-4F80-8723-387C5664EE7A}"/>
              </a:ext>
            </a:extLst>
          </p:cNvPr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8305" y="4656614"/>
            <a:ext cx="1901825" cy="59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5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5.pn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1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3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4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tmp"/><Relationship Id="rId4" Type="http://schemas.openxmlformats.org/officeDocument/2006/relationships/image" Target="../media/image39.tmp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4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7.png"/><Relationship Id="rId4" Type="http://schemas.openxmlformats.org/officeDocument/2006/relationships/image" Target="../media/image128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1.png"/><Relationship Id="rId4" Type="http://schemas.openxmlformats.org/officeDocument/2006/relationships/image" Target="../media/image190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3.png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8.png"/><Relationship Id="rId4" Type="http://schemas.openxmlformats.org/officeDocument/2006/relationships/image" Target="../media/image197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tmp"/><Relationship Id="rId2" Type="http://schemas.openxmlformats.org/officeDocument/2006/relationships/image" Target="../media/image199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1.tmp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tmp"/><Relationship Id="rId2" Type="http://schemas.openxmlformats.org/officeDocument/2006/relationships/image" Target="../media/image202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6.tmp"/><Relationship Id="rId5" Type="http://schemas.openxmlformats.org/officeDocument/2006/relationships/image" Target="../media/image205.tmp"/><Relationship Id="rId4" Type="http://schemas.openxmlformats.org/officeDocument/2006/relationships/image" Target="../media/image204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9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3.png"/><Relationship Id="rId4" Type="http://schemas.openxmlformats.org/officeDocument/2006/relationships/image" Target="../media/image212.png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15.png"/><Relationship Id="rId7" Type="http://schemas.openxmlformats.org/officeDocument/2006/relationships/image" Target="../media/image219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8.png"/><Relationship Id="rId5" Type="http://schemas.openxmlformats.org/officeDocument/2006/relationships/image" Target="../media/image217.png"/><Relationship Id="rId4" Type="http://schemas.openxmlformats.org/officeDocument/2006/relationships/image" Target="../media/image216.png"/><Relationship Id="rId9" Type="http://schemas.openxmlformats.org/officeDocument/2006/relationships/image" Target="../media/image221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25.png"/><Relationship Id="rId7" Type="http://schemas.openxmlformats.org/officeDocument/2006/relationships/image" Target="../media/image229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8.png"/><Relationship Id="rId5" Type="http://schemas.openxmlformats.org/officeDocument/2006/relationships/image" Target="../media/image227.png"/><Relationship Id="rId4" Type="http://schemas.openxmlformats.org/officeDocument/2006/relationships/image" Target="../media/image226.png"/><Relationship Id="rId9" Type="http://schemas.openxmlformats.org/officeDocument/2006/relationships/image" Target="../media/image231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png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5.png"/><Relationship Id="rId4" Type="http://schemas.openxmlformats.org/officeDocument/2006/relationships/image" Target="../media/image234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7" Type="http://schemas.openxmlformats.org/officeDocument/2006/relationships/image" Target="../media/image241.png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0.png"/><Relationship Id="rId5" Type="http://schemas.openxmlformats.org/officeDocument/2006/relationships/image" Target="../media/image239.png"/><Relationship Id="rId4" Type="http://schemas.openxmlformats.org/officeDocument/2006/relationships/image" Target="../media/image2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5.png"/><Relationship Id="rId4" Type="http://schemas.openxmlformats.org/officeDocument/2006/relationships/image" Target="../media/image244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7" Type="http://schemas.openxmlformats.org/officeDocument/2006/relationships/image" Target="../media/image251.png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0.png"/><Relationship Id="rId5" Type="http://schemas.openxmlformats.org/officeDocument/2006/relationships/image" Target="../media/image249.png"/><Relationship Id="rId4" Type="http://schemas.openxmlformats.org/officeDocument/2006/relationships/image" Target="../media/image248.png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7" Type="http://schemas.openxmlformats.org/officeDocument/2006/relationships/image" Target="../media/image257.pn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6.png"/><Relationship Id="rId5" Type="http://schemas.openxmlformats.org/officeDocument/2006/relationships/image" Target="../media/image255.png"/><Relationship Id="rId4" Type="http://schemas.openxmlformats.org/officeDocument/2006/relationships/image" Target="../media/image254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png"/><Relationship Id="rId3" Type="http://schemas.openxmlformats.org/officeDocument/2006/relationships/image" Target="../media/image259.png"/><Relationship Id="rId7" Type="http://schemas.openxmlformats.org/officeDocument/2006/relationships/image" Target="../media/image263.png"/><Relationship Id="rId2" Type="http://schemas.openxmlformats.org/officeDocument/2006/relationships/image" Target="../media/image2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2.png"/><Relationship Id="rId5" Type="http://schemas.openxmlformats.org/officeDocument/2006/relationships/image" Target="../media/image261.png"/><Relationship Id="rId4" Type="http://schemas.openxmlformats.org/officeDocument/2006/relationships/image" Target="../media/image2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3" Type="http://schemas.openxmlformats.org/officeDocument/2006/relationships/image" Target="../media/image266.png"/><Relationship Id="rId7" Type="http://schemas.openxmlformats.org/officeDocument/2006/relationships/image" Target="../media/image270.png"/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9.png"/><Relationship Id="rId5" Type="http://schemas.openxmlformats.org/officeDocument/2006/relationships/image" Target="../media/image268.png"/><Relationship Id="rId10" Type="http://schemas.openxmlformats.org/officeDocument/2006/relationships/image" Target="../media/image273.png"/><Relationship Id="rId4" Type="http://schemas.openxmlformats.org/officeDocument/2006/relationships/image" Target="../media/image267.png"/><Relationship Id="rId9" Type="http://schemas.openxmlformats.org/officeDocument/2006/relationships/image" Target="../media/image272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png"/><Relationship Id="rId2" Type="http://schemas.openxmlformats.org/officeDocument/2006/relationships/image" Target="../media/image2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8.png"/><Relationship Id="rId5" Type="http://schemas.openxmlformats.org/officeDocument/2006/relationships/image" Target="../media/image277.png"/><Relationship Id="rId4" Type="http://schemas.openxmlformats.org/officeDocument/2006/relationships/image" Target="../media/image276.png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3" Type="http://schemas.openxmlformats.org/officeDocument/2006/relationships/image" Target="../media/image280.png"/><Relationship Id="rId7" Type="http://schemas.openxmlformats.org/officeDocument/2006/relationships/image" Target="../media/image284.png"/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3.png"/><Relationship Id="rId5" Type="http://schemas.openxmlformats.org/officeDocument/2006/relationships/image" Target="../media/image282.png"/><Relationship Id="rId4" Type="http://schemas.openxmlformats.org/officeDocument/2006/relationships/image" Target="../media/image281.png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8.png"/><Relationship Id="rId4" Type="http://schemas.openxmlformats.org/officeDocument/2006/relationships/image" Target="../media/image197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tmp"/><Relationship Id="rId2" Type="http://schemas.openxmlformats.org/officeDocument/2006/relationships/image" Target="../media/image199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1.tmp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tmp"/><Relationship Id="rId2" Type="http://schemas.openxmlformats.org/officeDocument/2006/relationships/image" Target="../media/image202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6.tmp"/><Relationship Id="rId5" Type="http://schemas.openxmlformats.org/officeDocument/2006/relationships/image" Target="../media/image205.tmp"/><Relationship Id="rId4" Type="http://schemas.openxmlformats.org/officeDocument/2006/relationships/image" Target="../media/image204.tmp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mp"/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tmp"/><Relationship Id="rId2" Type="http://schemas.openxmlformats.org/officeDocument/2006/relationships/image" Target="../media/image78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tm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4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6.png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mp"/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4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13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4.png"/><Relationship Id="rId4" Type="http://schemas.openxmlformats.org/officeDocument/2006/relationships/image" Target="../media/image9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5.png"/><Relationship Id="rId4" Type="http://schemas.openxmlformats.org/officeDocument/2006/relationships/image" Target="../media/image5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3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png"/><Relationship Id="rId4" Type="http://schemas.openxmlformats.org/officeDocument/2006/relationships/image" Target="../media/image128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4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7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7.png"/><Relationship Id="rId4" Type="http://schemas.openxmlformats.org/officeDocument/2006/relationships/image" Target="../media/image168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1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7" Type="http://schemas.openxmlformats.org/officeDocument/2006/relationships/image" Target="../media/image177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image" Target="../media/image174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1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5ED97C-37EC-4343-8C66-C94DAAE72469}"/>
              </a:ext>
            </a:extLst>
          </p:cNvPr>
          <p:cNvSpPr/>
          <p:nvPr/>
        </p:nvSpPr>
        <p:spPr>
          <a:xfrm rot="5400000">
            <a:off x="3156644" y="-94066"/>
            <a:ext cx="5156838" cy="7568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 of lesson work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10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 1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Band 1-2: Page 2-28</a:t>
            </a: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Band 2-4: Page 29-61</a:t>
            </a: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Band 3-5: Page 62- 89</a:t>
            </a: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Band 4-7: Page 90-119</a:t>
            </a: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Band 6-9: Page 120-147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010AE-2C00-4C8D-A2BC-29050BAD3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7797800" y="2505075"/>
            <a:ext cx="5943600" cy="18478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C14DC3-EC78-4873-A144-A40CEFE09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058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Year 10 Inclusion </a:t>
            </a:r>
            <a:r>
              <a:rPr lang="en-GB" b="1" dirty="0"/>
              <a:t>work </a:t>
            </a:r>
            <a:r>
              <a:rPr lang="en-GB" b="1"/>
              <a:t>week </a:t>
            </a:r>
            <a:r>
              <a:rPr lang="en-GB" b="1" dirty="0"/>
              <a:t>3</a:t>
            </a:r>
            <a:r>
              <a:rPr lang="en-GB" b="1"/>
              <a:t> </a:t>
            </a:r>
            <a:r>
              <a:rPr lang="en-GB" b="1" dirty="0"/>
              <a:t>Term 1</a:t>
            </a:r>
          </a:p>
          <a:p>
            <a:pPr algn="ctr"/>
            <a:r>
              <a:rPr lang="en-GB" b="1" dirty="0"/>
              <a:t>Substitution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99" y="953424"/>
            <a:ext cx="6562637" cy="40147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883" y="778719"/>
            <a:ext cx="4864035" cy="4293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9791" y="5202608"/>
            <a:ext cx="3916142" cy="127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1822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125326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3 Term 1</a:t>
            </a:r>
          </a:p>
          <a:p>
            <a:pPr algn="ctr"/>
            <a:r>
              <a:rPr lang="en-GB" b="1" dirty="0"/>
              <a:t>Substitution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770" y="878900"/>
            <a:ext cx="5427015" cy="4719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523" y="748485"/>
            <a:ext cx="4372735" cy="25135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15407" y="3237620"/>
            <a:ext cx="54916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Use trial and improvement to find an approximate solutions of an equations.  There must be a trial at 2dp to decide which 1dp answer it is.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882" y="4136506"/>
            <a:ext cx="4712015" cy="257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3665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5ED97C-37EC-4343-8C66-C94DAAE72469}"/>
              </a:ext>
            </a:extLst>
          </p:cNvPr>
          <p:cNvSpPr/>
          <p:nvPr/>
        </p:nvSpPr>
        <p:spPr>
          <a:xfrm rot="5400000">
            <a:off x="2870200" y="3084911"/>
            <a:ext cx="4923790" cy="935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GB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4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010AE-2C00-4C8D-A2BC-29050BAD3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7797800" y="2505075"/>
            <a:ext cx="5943600" cy="18478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87A133-D62A-453C-897B-F0143172E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101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91855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125326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4 Term 1</a:t>
            </a:r>
          </a:p>
          <a:p>
            <a:pPr algn="ctr"/>
            <a:r>
              <a:rPr lang="en-GB" b="1" dirty="0"/>
              <a:t>Expanding Brackets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74" y="878900"/>
            <a:ext cx="5282763" cy="53708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736" y="878900"/>
            <a:ext cx="5702365" cy="28654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51EE5C-0031-4278-865F-4CD2A0BF1FC7}"/>
              </a:ext>
            </a:extLst>
          </p:cNvPr>
          <p:cNvSpPr/>
          <p:nvPr/>
        </p:nvSpPr>
        <p:spPr>
          <a:xfrm>
            <a:off x="791074" y="878900"/>
            <a:ext cx="946286" cy="330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C87494-BD5C-4156-9B5D-FDAD50DE5FF1}"/>
              </a:ext>
            </a:extLst>
          </p:cNvPr>
          <p:cNvSpPr/>
          <p:nvPr/>
        </p:nvSpPr>
        <p:spPr>
          <a:xfrm>
            <a:off x="791074" y="3098860"/>
            <a:ext cx="946286" cy="330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36F793-2C81-4109-9ED1-3240EE5D8994}"/>
              </a:ext>
            </a:extLst>
          </p:cNvPr>
          <p:cNvSpPr/>
          <p:nvPr/>
        </p:nvSpPr>
        <p:spPr>
          <a:xfrm>
            <a:off x="882514" y="4509214"/>
            <a:ext cx="946286" cy="330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CFE0DA-06E8-46D3-91EC-0F1B66171185}"/>
              </a:ext>
            </a:extLst>
          </p:cNvPr>
          <p:cNvSpPr/>
          <p:nvPr/>
        </p:nvSpPr>
        <p:spPr>
          <a:xfrm>
            <a:off x="6129337" y="878900"/>
            <a:ext cx="946286" cy="330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6BDE04-F94B-4B0C-BE5D-BABE4D15B0D9}"/>
              </a:ext>
            </a:extLst>
          </p:cNvPr>
          <p:cNvSpPr/>
          <p:nvPr/>
        </p:nvSpPr>
        <p:spPr>
          <a:xfrm>
            <a:off x="6096000" y="2402392"/>
            <a:ext cx="946286" cy="330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29295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125326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Year 10 </a:t>
            </a:r>
            <a:r>
              <a:rPr lang="en-GB" b="1" dirty="0"/>
              <a:t>Inclusion work week 4 Term 1</a:t>
            </a:r>
          </a:p>
          <a:p>
            <a:pPr algn="ctr"/>
            <a:r>
              <a:rPr lang="en-GB" b="1" dirty="0"/>
              <a:t>Factorising Expressions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21" y="878900"/>
            <a:ext cx="6130143" cy="27169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79" y="3942610"/>
            <a:ext cx="1482780" cy="2414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587" y="3942610"/>
            <a:ext cx="1546656" cy="22058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294" y="4010627"/>
            <a:ext cx="1932868" cy="21378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1162" y="938139"/>
            <a:ext cx="5106933" cy="54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2123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5ED97C-37EC-4343-8C66-C94DAAE72469}"/>
              </a:ext>
            </a:extLst>
          </p:cNvPr>
          <p:cNvSpPr/>
          <p:nvPr/>
        </p:nvSpPr>
        <p:spPr>
          <a:xfrm rot="5400000">
            <a:off x="2870200" y="3084911"/>
            <a:ext cx="4923790" cy="935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GB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5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010AE-2C00-4C8D-A2BC-29050BAD3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7797800" y="2505075"/>
            <a:ext cx="5943600" cy="18478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5CA926-6831-446C-817D-612161BA9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104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04355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125326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5 Term 1</a:t>
            </a:r>
          </a:p>
          <a:p>
            <a:pPr algn="ctr"/>
            <a:r>
              <a:rPr lang="en-GB" b="1" dirty="0"/>
              <a:t>Solving Equations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79" y="1035269"/>
            <a:ext cx="5496205" cy="5226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3284"/>
          <a:stretch/>
        </p:blipFill>
        <p:spPr>
          <a:xfrm>
            <a:off x="6129337" y="1192195"/>
            <a:ext cx="5884863" cy="491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2403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125326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5 Term 1</a:t>
            </a:r>
          </a:p>
          <a:p>
            <a:pPr algn="ctr"/>
            <a:r>
              <a:rPr lang="en-GB" b="1" dirty="0"/>
              <a:t>Solving Equations (Algebraic Fractions)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59" y="969435"/>
            <a:ext cx="5411018" cy="40284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37" y="5462671"/>
            <a:ext cx="5424489" cy="10848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636" y="1187176"/>
            <a:ext cx="4666005" cy="549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491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5 Term 1</a:t>
            </a:r>
          </a:p>
          <a:p>
            <a:pPr algn="ctr"/>
            <a:r>
              <a:rPr lang="en-GB" b="1" dirty="0"/>
              <a:t>Forming Expressions &amp; Equations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56" y="1338343"/>
            <a:ext cx="5938260" cy="4993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8460"/>
          <a:stretch/>
        </p:blipFill>
        <p:spPr>
          <a:xfrm>
            <a:off x="6567943" y="878899"/>
            <a:ext cx="5427663" cy="32989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1955" y="4112931"/>
            <a:ext cx="4151817" cy="2656759"/>
          </a:xfrm>
          <a:prstGeom prst="rect">
            <a:avLst/>
          </a:prstGeom>
        </p:spPr>
      </p:pic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FA82B064-62C9-4695-9C5F-6879E9987633}"/>
              </a:ext>
            </a:extLst>
          </p:cNvPr>
          <p:cNvSpPr/>
          <p:nvPr/>
        </p:nvSpPr>
        <p:spPr>
          <a:xfrm>
            <a:off x="66674" y="76199"/>
            <a:ext cx="12125326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70149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125326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5 Term 1</a:t>
            </a:r>
          </a:p>
          <a:p>
            <a:pPr algn="ctr"/>
            <a:r>
              <a:rPr lang="en-GB" b="1" dirty="0"/>
              <a:t>Changing the Subject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67" y="896696"/>
            <a:ext cx="5553291" cy="35315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246" y="1134844"/>
            <a:ext cx="5593379" cy="35315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170" y="4842041"/>
            <a:ext cx="8432577" cy="176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1593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125326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5 Term 1</a:t>
            </a:r>
          </a:p>
          <a:p>
            <a:pPr algn="ctr"/>
            <a:r>
              <a:rPr lang="en-GB" b="1" dirty="0"/>
              <a:t>Changing the Subject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43" y="896650"/>
            <a:ext cx="5292257" cy="47641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861" y="1195110"/>
            <a:ext cx="5836465" cy="416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27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3 Term 1</a:t>
            </a:r>
          </a:p>
          <a:p>
            <a:pPr algn="ctr"/>
            <a:r>
              <a:rPr lang="en-GB" b="1" dirty="0"/>
              <a:t>Substitution with Negatives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A38548-AB52-47BD-99CF-E5108020A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01" y="1448507"/>
            <a:ext cx="5494705" cy="7503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F1DBCF-4C01-4154-B909-77D24D8C2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789" y="2803945"/>
            <a:ext cx="6184531" cy="20978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324D5E-A0BA-404A-A896-7053FFF86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724" y="1035270"/>
            <a:ext cx="2360946" cy="20924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60E735-C532-40FB-9AAC-FE279EDA0D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143" y="3621714"/>
            <a:ext cx="2370205" cy="218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4976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5ED97C-37EC-4343-8C66-C94DAAE72469}"/>
              </a:ext>
            </a:extLst>
          </p:cNvPr>
          <p:cNvSpPr/>
          <p:nvPr/>
        </p:nvSpPr>
        <p:spPr>
          <a:xfrm rot="5400000">
            <a:off x="2870200" y="3084911"/>
            <a:ext cx="4923790" cy="935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GB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6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010AE-2C00-4C8D-A2BC-29050BAD3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7797800" y="2505075"/>
            <a:ext cx="5943600" cy="18478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931D37-2C13-4DBB-AF6E-3EA5DAC0D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110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18953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125326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6 Term 1</a:t>
            </a:r>
          </a:p>
          <a:p>
            <a:pPr algn="ctr"/>
            <a:r>
              <a:rPr lang="en-GB" b="1" dirty="0"/>
              <a:t>Area &amp; Perimeter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49" y="842520"/>
            <a:ext cx="5477550" cy="48120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810" y="788243"/>
            <a:ext cx="4863042" cy="28258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0008" y="3832846"/>
            <a:ext cx="4222632" cy="28597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3DDC3A3-57D0-4429-92B0-F04E260D5EC8}"/>
              </a:ext>
            </a:extLst>
          </p:cNvPr>
          <p:cNvSpPr/>
          <p:nvPr/>
        </p:nvSpPr>
        <p:spPr>
          <a:xfrm>
            <a:off x="1097280" y="878900"/>
            <a:ext cx="3210560" cy="324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81A9E1-F270-465A-B7F2-14C182F9B0AC}"/>
              </a:ext>
            </a:extLst>
          </p:cNvPr>
          <p:cNvSpPr/>
          <p:nvPr/>
        </p:nvSpPr>
        <p:spPr>
          <a:xfrm>
            <a:off x="1097280" y="3451802"/>
            <a:ext cx="3210560" cy="324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156C09-7416-40CD-9241-D3B89C41CE91}"/>
              </a:ext>
            </a:extLst>
          </p:cNvPr>
          <p:cNvSpPr/>
          <p:nvPr/>
        </p:nvSpPr>
        <p:spPr>
          <a:xfrm>
            <a:off x="6658728" y="788243"/>
            <a:ext cx="3210560" cy="324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2C1012-4B5A-46A4-86FA-00E596847801}"/>
              </a:ext>
            </a:extLst>
          </p:cNvPr>
          <p:cNvSpPr/>
          <p:nvPr/>
        </p:nvSpPr>
        <p:spPr>
          <a:xfrm>
            <a:off x="6143397" y="3625601"/>
            <a:ext cx="5070653" cy="324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B21806-5DE2-4493-83CE-8095FC42F653}"/>
              </a:ext>
            </a:extLst>
          </p:cNvPr>
          <p:cNvSpPr/>
          <p:nvPr/>
        </p:nvSpPr>
        <p:spPr>
          <a:xfrm>
            <a:off x="10261600" y="3956832"/>
            <a:ext cx="1402080" cy="324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207F81-84E6-4677-B335-A0D3BD0E8CC0}"/>
              </a:ext>
            </a:extLst>
          </p:cNvPr>
          <p:cNvSpPr txBox="1"/>
          <p:nvPr/>
        </p:nvSpPr>
        <p:spPr>
          <a:xfrm>
            <a:off x="1097280" y="788243"/>
            <a:ext cx="321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Work out the perimeter of each of the following: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F821BD-1FCD-445B-A47D-191A37D4F6A3}"/>
              </a:ext>
            </a:extLst>
          </p:cNvPr>
          <p:cNvSpPr txBox="1"/>
          <p:nvPr/>
        </p:nvSpPr>
        <p:spPr>
          <a:xfrm>
            <a:off x="6971586" y="764163"/>
            <a:ext cx="3991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Work out the area of each of the following rectangles: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18E67B-9DE3-4963-9DA0-DEABE229CEA0}"/>
              </a:ext>
            </a:extLst>
          </p:cNvPr>
          <p:cNvSpPr txBox="1"/>
          <p:nvPr/>
        </p:nvSpPr>
        <p:spPr>
          <a:xfrm>
            <a:off x="6595150" y="3655276"/>
            <a:ext cx="321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Work out the area of each of the following:</a:t>
            </a:r>
          </a:p>
        </p:txBody>
      </p:sp>
    </p:spTree>
    <p:extLst>
      <p:ext uri="{BB962C8B-B14F-4D97-AF65-F5344CB8AC3E}">
        <p14:creationId xmlns:p14="http://schemas.microsoft.com/office/powerpoint/2010/main" val="382788297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7 Term 1</a:t>
            </a:r>
          </a:p>
          <a:p>
            <a:pPr algn="ctr"/>
            <a:r>
              <a:rPr lang="en-GB" b="1" dirty="0"/>
              <a:t>Area &amp; Volume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23" y="878900"/>
            <a:ext cx="5125436" cy="2188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547" y="3287915"/>
            <a:ext cx="5627170" cy="26821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717" y="1246576"/>
            <a:ext cx="5050057" cy="23298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D61395-5AB2-4C5E-AF42-0A9D15925CFC}"/>
              </a:ext>
            </a:extLst>
          </p:cNvPr>
          <p:cNvSpPr/>
          <p:nvPr/>
        </p:nvSpPr>
        <p:spPr>
          <a:xfrm>
            <a:off x="359323" y="878900"/>
            <a:ext cx="2749637" cy="3676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A5765E-B434-42CA-8850-116D9A220FB1}"/>
              </a:ext>
            </a:extLst>
          </p:cNvPr>
          <p:cNvSpPr/>
          <p:nvPr/>
        </p:nvSpPr>
        <p:spPr>
          <a:xfrm>
            <a:off x="1050203" y="3392624"/>
            <a:ext cx="3826597" cy="3676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7AD42D-2EF1-4F77-8C31-A8DB464E9A4D}"/>
              </a:ext>
            </a:extLst>
          </p:cNvPr>
          <p:cNvSpPr/>
          <p:nvPr/>
        </p:nvSpPr>
        <p:spPr>
          <a:xfrm>
            <a:off x="7934540" y="3678178"/>
            <a:ext cx="2749637" cy="3676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A0F86E-48DE-4E57-842E-3385F1440189}"/>
              </a:ext>
            </a:extLst>
          </p:cNvPr>
          <p:cNvSpPr txBox="1"/>
          <p:nvPr/>
        </p:nvSpPr>
        <p:spPr>
          <a:xfrm>
            <a:off x="542726" y="905901"/>
            <a:ext cx="44763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Work out the area of each of the following triangles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Work out the area of each of the following parallelograms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AFC6AE-50C2-4E26-82AC-D7A36E7B9068}"/>
              </a:ext>
            </a:extLst>
          </p:cNvPr>
          <p:cNvSpPr txBox="1"/>
          <p:nvPr/>
        </p:nvSpPr>
        <p:spPr>
          <a:xfrm>
            <a:off x="6457197" y="938902"/>
            <a:ext cx="44763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Work out the area of each of the following trapeziums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Work out the area of each of the following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9B3B9F-3676-45D9-AFCE-72CE9FDAB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0334" y="3999269"/>
            <a:ext cx="5300845" cy="2800201"/>
          </a:xfrm>
          <a:prstGeom prst="rect">
            <a:avLst/>
          </a:prstGeom>
        </p:spPr>
      </p:pic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F9DFBBD2-54F8-4EA8-AB8E-5312E0D3670C}"/>
              </a:ext>
            </a:extLst>
          </p:cNvPr>
          <p:cNvSpPr/>
          <p:nvPr/>
        </p:nvSpPr>
        <p:spPr>
          <a:xfrm>
            <a:off x="66674" y="76199"/>
            <a:ext cx="12125326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25651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125326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6 Term 1</a:t>
            </a:r>
          </a:p>
          <a:p>
            <a:pPr algn="ctr"/>
            <a:r>
              <a:rPr lang="en-GB" b="1" dirty="0"/>
              <a:t>1b. Surface area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048" y="1093612"/>
            <a:ext cx="5232763" cy="4554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089" y="889861"/>
            <a:ext cx="4995863" cy="55567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D1AD5C-B5A0-404B-8CCD-01A25186C7BB}"/>
              </a:ext>
            </a:extLst>
          </p:cNvPr>
          <p:cNvSpPr/>
          <p:nvPr/>
        </p:nvSpPr>
        <p:spPr>
          <a:xfrm>
            <a:off x="781235" y="1108742"/>
            <a:ext cx="4580806" cy="399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F42699-601B-4340-A932-28F35BDAFDBA}"/>
              </a:ext>
            </a:extLst>
          </p:cNvPr>
          <p:cNvSpPr/>
          <p:nvPr/>
        </p:nvSpPr>
        <p:spPr>
          <a:xfrm>
            <a:off x="1086035" y="3950033"/>
            <a:ext cx="4580806" cy="399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C7FFC6-C3E1-43F1-B20F-765B189A266B}"/>
                  </a:ext>
                </a:extLst>
              </p:cNvPr>
              <p:cNvSpPr txBox="1"/>
              <p:nvPr/>
            </p:nvSpPr>
            <p:spPr>
              <a:xfrm>
                <a:off x="1081543" y="1035270"/>
                <a:ext cx="3421938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Work out the surface area of each of these spheres</a:t>
                </a:r>
              </a:p>
              <a:p>
                <a:r>
                  <a:rPr lang="en-GB" sz="1200" dirty="0"/>
                  <a:t>Give your answer to 2 decimal places</a:t>
                </a:r>
              </a:p>
              <a:p>
                <a:endParaRPr lang="en-GB" sz="1200" dirty="0"/>
              </a:p>
              <a:p>
                <a:endParaRPr lang="en-GB" sz="1200" dirty="0"/>
              </a:p>
              <a:p>
                <a:endParaRPr lang="en-GB" sz="1200" dirty="0"/>
              </a:p>
              <a:p>
                <a:endParaRPr lang="en-GB" sz="1200" dirty="0"/>
              </a:p>
              <a:p>
                <a:endParaRPr lang="en-GB" sz="1200" dirty="0"/>
              </a:p>
              <a:p>
                <a:endParaRPr lang="en-GB" sz="1200" dirty="0"/>
              </a:p>
              <a:p>
                <a:endParaRPr lang="en-GB" sz="1200" dirty="0"/>
              </a:p>
              <a:p>
                <a:endParaRPr lang="en-GB" sz="1200" dirty="0"/>
              </a:p>
              <a:p>
                <a:endParaRPr lang="en-GB" sz="1200" dirty="0"/>
              </a:p>
              <a:p>
                <a:endParaRPr lang="en-GB" sz="1200" dirty="0"/>
              </a:p>
              <a:p>
                <a:endParaRPr lang="en-GB" sz="1200" dirty="0"/>
              </a:p>
              <a:p>
                <a:endParaRPr lang="en-GB" sz="1200" dirty="0"/>
              </a:p>
              <a:p>
                <a:endParaRPr lang="en-GB" sz="1200" dirty="0"/>
              </a:p>
              <a:p>
                <a:endParaRPr lang="en-GB" sz="1200" dirty="0"/>
              </a:p>
              <a:p>
                <a:r>
                  <a:rPr lang="en-GB" sz="1200" dirty="0"/>
                  <a:t>Find the surface area of each of these spheres</a:t>
                </a:r>
              </a:p>
              <a:p>
                <a:r>
                  <a:rPr lang="en-GB" sz="1200" dirty="0"/>
                  <a:t>Give each answer in terms of </a:t>
                </a:r>
                <a14:m>
                  <m:oMath xmlns:m="http://schemas.openxmlformats.org/officeDocument/2006/math">
                    <m:r>
                      <a:rPr lang="en-GB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GB" sz="12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C7FFC6-C3E1-43F1-B20F-765B189A2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543" y="1035270"/>
                <a:ext cx="3421938" cy="3416320"/>
              </a:xfrm>
              <a:prstGeom prst="rect">
                <a:avLst/>
              </a:prstGeom>
              <a:blipFill>
                <a:blip r:embed="rId4"/>
                <a:stretch>
                  <a:fillRect t="-179" b="-5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E9DBABB1-89A4-4257-9B14-1C33DCA685FD}"/>
              </a:ext>
            </a:extLst>
          </p:cNvPr>
          <p:cNvSpPr/>
          <p:nvPr/>
        </p:nvSpPr>
        <p:spPr>
          <a:xfrm>
            <a:off x="6285624" y="4671524"/>
            <a:ext cx="4580806" cy="399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ECC813-D01C-42DC-A088-70ABE11BFD19}"/>
              </a:ext>
            </a:extLst>
          </p:cNvPr>
          <p:cNvSpPr/>
          <p:nvPr/>
        </p:nvSpPr>
        <p:spPr>
          <a:xfrm>
            <a:off x="6314306" y="2909179"/>
            <a:ext cx="4580806" cy="399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D4E831-9A31-45A6-A687-FF40EA2043BF}"/>
              </a:ext>
            </a:extLst>
          </p:cNvPr>
          <p:cNvSpPr/>
          <p:nvPr/>
        </p:nvSpPr>
        <p:spPr>
          <a:xfrm>
            <a:off x="6271216" y="909160"/>
            <a:ext cx="4580806" cy="399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7FA8B5-A313-4362-8FC0-66657BB759B7}"/>
                  </a:ext>
                </a:extLst>
              </p:cNvPr>
              <p:cNvSpPr txBox="1"/>
              <p:nvPr/>
            </p:nvSpPr>
            <p:spPr>
              <a:xfrm>
                <a:off x="6349885" y="909160"/>
                <a:ext cx="3895726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Work out the surface area of each of the following cones.</a:t>
                </a:r>
              </a:p>
              <a:p>
                <a:r>
                  <a:rPr lang="en-GB" sz="1200" dirty="0"/>
                  <a:t>Give each answer in terms of </a:t>
                </a:r>
                <a14:m>
                  <m:oMath xmlns:m="http://schemas.openxmlformats.org/officeDocument/2006/math">
                    <m:r>
                      <a:rPr lang="en-GB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GB" sz="1200" dirty="0">
                  <a:ea typeface="Cambria Math" panose="02040503050406030204" pitchFamily="18" charset="0"/>
                </a:endParaRPr>
              </a:p>
              <a:p>
                <a:endParaRPr lang="en-GB" sz="1200" dirty="0">
                  <a:ea typeface="Cambria Math" panose="02040503050406030204" pitchFamily="18" charset="0"/>
                </a:endParaRPr>
              </a:p>
              <a:p>
                <a:endParaRPr lang="en-GB" sz="1200" dirty="0">
                  <a:ea typeface="Cambria Math" panose="02040503050406030204" pitchFamily="18" charset="0"/>
                </a:endParaRPr>
              </a:p>
              <a:p>
                <a:endParaRPr lang="en-GB" sz="1200" dirty="0">
                  <a:ea typeface="Cambria Math" panose="02040503050406030204" pitchFamily="18" charset="0"/>
                </a:endParaRPr>
              </a:p>
              <a:p>
                <a:endParaRPr lang="en-GB" sz="1200" dirty="0">
                  <a:ea typeface="Cambria Math" panose="02040503050406030204" pitchFamily="18" charset="0"/>
                </a:endParaRPr>
              </a:p>
              <a:p>
                <a:endParaRPr lang="en-GB" sz="1200" dirty="0">
                  <a:ea typeface="Cambria Math" panose="02040503050406030204" pitchFamily="18" charset="0"/>
                </a:endParaRPr>
              </a:p>
              <a:p>
                <a:endParaRPr lang="en-GB" sz="1200" dirty="0">
                  <a:ea typeface="Cambria Math" panose="02040503050406030204" pitchFamily="18" charset="0"/>
                </a:endParaRPr>
              </a:p>
              <a:p>
                <a:endParaRPr lang="en-GB" sz="1200" dirty="0">
                  <a:ea typeface="Cambria Math" panose="02040503050406030204" pitchFamily="18" charset="0"/>
                </a:endParaRPr>
              </a:p>
              <a:p>
                <a:endParaRPr lang="en-GB" sz="1200" dirty="0"/>
              </a:p>
              <a:p>
                <a:r>
                  <a:rPr lang="en-GB" sz="1200" dirty="0"/>
                  <a:t>Work out the surface area of each of the following cones</a:t>
                </a:r>
              </a:p>
              <a:p>
                <a:r>
                  <a:rPr lang="en-GB" sz="1200" dirty="0"/>
                  <a:t>Give each answer to one decimal place</a:t>
                </a:r>
              </a:p>
              <a:p>
                <a:endParaRPr lang="en-GB" sz="1200" dirty="0"/>
              </a:p>
              <a:p>
                <a:endParaRPr lang="en-GB" sz="1200" dirty="0"/>
              </a:p>
              <a:p>
                <a:endParaRPr lang="en-GB" sz="1200" dirty="0"/>
              </a:p>
              <a:p>
                <a:endParaRPr lang="en-GB" sz="1200" dirty="0"/>
              </a:p>
              <a:p>
                <a:endParaRPr lang="en-GB" sz="1200" dirty="0"/>
              </a:p>
              <a:p>
                <a:endParaRPr lang="en-GB" sz="1200" dirty="0"/>
              </a:p>
              <a:p>
                <a:endParaRPr lang="en-GB" sz="1200" dirty="0"/>
              </a:p>
              <a:p>
                <a:endParaRPr lang="en-GB" sz="1200" dirty="0"/>
              </a:p>
              <a:p>
                <a:r>
                  <a:rPr lang="en-GB" sz="1200" dirty="0"/>
                  <a:t>Work out the surface area of each of the following cones</a:t>
                </a:r>
              </a:p>
              <a:p>
                <a:r>
                  <a:rPr lang="en-GB" sz="1200" dirty="0"/>
                  <a:t>Give each answer to one decimal place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7FA8B5-A313-4362-8FC0-66657BB75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885" y="909160"/>
                <a:ext cx="3895726" cy="4154984"/>
              </a:xfrm>
              <a:prstGeom prst="rect">
                <a:avLst/>
              </a:prstGeom>
              <a:blipFill>
                <a:blip r:embed="rId5"/>
                <a:stretch>
                  <a:fillRect l="-156" b="-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16600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125326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5488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6 Term 1</a:t>
            </a:r>
          </a:p>
          <a:p>
            <a:pPr algn="ctr"/>
            <a:r>
              <a:rPr lang="en-GB" b="1" dirty="0"/>
              <a:t>Volume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5" y="881818"/>
            <a:ext cx="5854956" cy="51125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313" y="590529"/>
            <a:ext cx="4693062" cy="18070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581" y="2351016"/>
            <a:ext cx="4584059" cy="287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5965" y="5135300"/>
            <a:ext cx="4498058" cy="15699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186EE8-6B61-4ED0-9948-3405C23234BA}"/>
              </a:ext>
            </a:extLst>
          </p:cNvPr>
          <p:cNvSpPr/>
          <p:nvPr/>
        </p:nvSpPr>
        <p:spPr>
          <a:xfrm>
            <a:off x="853440" y="721360"/>
            <a:ext cx="3637280" cy="447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1D39F3-A1B0-4136-BE2C-E528EC478F86}"/>
              </a:ext>
            </a:extLst>
          </p:cNvPr>
          <p:cNvSpPr/>
          <p:nvPr/>
        </p:nvSpPr>
        <p:spPr>
          <a:xfrm>
            <a:off x="773624" y="4463273"/>
            <a:ext cx="3637280" cy="169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597665-B9D6-473B-BFB7-C83FF860CAFD}"/>
              </a:ext>
            </a:extLst>
          </p:cNvPr>
          <p:cNvSpPr/>
          <p:nvPr/>
        </p:nvSpPr>
        <p:spPr>
          <a:xfrm>
            <a:off x="6636582" y="609721"/>
            <a:ext cx="3637280" cy="447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146F20-9045-4F1D-87B2-C52AA82DB5A4}"/>
              </a:ext>
            </a:extLst>
          </p:cNvPr>
          <p:cNvSpPr/>
          <p:nvPr/>
        </p:nvSpPr>
        <p:spPr>
          <a:xfrm>
            <a:off x="6780446" y="2324745"/>
            <a:ext cx="4436194" cy="447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3322AA-E314-4B2F-8A7A-51330A3F1AA5}"/>
              </a:ext>
            </a:extLst>
          </p:cNvPr>
          <p:cNvSpPr/>
          <p:nvPr/>
        </p:nvSpPr>
        <p:spPr>
          <a:xfrm>
            <a:off x="6810012" y="5085102"/>
            <a:ext cx="4284707" cy="447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16D10A-01D8-4D9A-9B46-DA82578AB508}"/>
              </a:ext>
            </a:extLst>
          </p:cNvPr>
          <p:cNvSpPr txBox="1"/>
          <p:nvPr/>
        </p:nvSpPr>
        <p:spPr>
          <a:xfrm>
            <a:off x="1042458" y="806380"/>
            <a:ext cx="3881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Work out the volume of each of the following prisms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EEF43E-5076-4338-8E34-8F733C1B24F4}"/>
              </a:ext>
            </a:extLst>
          </p:cNvPr>
          <p:cNvSpPr txBox="1"/>
          <p:nvPr/>
        </p:nvSpPr>
        <p:spPr>
          <a:xfrm>
            <a:off x="6923204" y="795225"/>
            <a:ext cx="3881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Work out the volume of each of the following Cones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DA71D3-7CA6-41B9-B021-01204917DA6F}"/>
              </a:ext>
            </a:extLst>
          </p:cNvPr>
          <p:cNvSpPr txBox="1"/>
          <p:nvPr/>
        </p:nvSpPr>
        <p:spPr>
          <a:xfrm>
            <a:off x="6862899" y="2633285"/>
            <a:ext cx="3881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Work out the volume of each of the following spheres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EDA8A0-009F-44FC-8690-A9BCB6CC209E}"/>
              </a:ext>
            </a:extLst>
          </p:cNvPr>
          <p:cNvSpPr txBox="1"/>
          <p:nvPr/>
        </p:nvSpPr>
        <p:spPr>
          <a:xfrm>
            <a:off x="6948219" y="5223601"/>
            <a:ext cx="3881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Work out the volume of each of the following pyramids </a:t>
            </a:r>
          </a:p>
        </p:txBody>
      </p:sp>
    </p:spTree>
    <p:extLst>
      <p:ext uri="{BB962C8B-B14F-4D97-AF65-F5344CB8AC3E}">
        <p14:creationId xmlns:p14="http://schemas.microsoft.com/office/powerpoint/2010/main" val="98649401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125326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6 Term 1</a:t>
            </a:r>
          </a:p>
          <a:p>
            <a:pPr algn="ctr"/>
            <a:r>
              <a:rPr lang="en-GB" b="1" dirty="0"/>
              <a:t>Volume &amp; Surface Area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278" y="878900"/>
            <a:ext cx="5810291" cy="53591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87" y="4034982"/>
            <a:ext cx="5294413" cy="22671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36" y="555889"/>
            <a:ext cx="4308603" cy="321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1371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5ED97C-37EC-4343-8C66-C94DAAE72469}"/>
              </a:ext>
            </a:extLst>
          </p:cNvPr>
          <p:cNvSpPr/>
          <p:nvPr/>
        </p:nvSpPr>
        <p:spPr>
          <a:xfrm rot="5400000">
            <a:off x="2870200" y="3084911"/>
            <a:ext cx="4923790" cy="935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GB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7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010AE-2C00-4C8D-A2BC-29050BAD3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7797800" y="2505075"/>
            <a:ext cx="5943600" cy="18478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862A1D-85C0-472D-9CEA-D57B59CC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116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03789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7 Term 1</a:t>
            </a:r>
          </a:p>
          <a:p>
            <a:pPr algn="ctr"/>
            <a:r>
              <a:rPr lang="en-GB" b="1" dirty="0"/>
              <a:t>FDP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8749" t="27232" r="31795" b="42410"/>
          <a:stretch/>
        </p:blipFill>
        <p:spPr>
          <a:xfrm>
            <a:off x="169817" y="878900"/>
            <a:ext cx="5725361" cy="24766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8871" t="45089" r="42035" b="33483"/>
          <a:stretch/>
        </p:blipFill>
        <p:spPr>
          <a:xfrm>
            <a:off x="7093133" y="952735"/>
            <a:ext cx="4435426" cy="10884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9071" t="16518" r="9708" b="57411"/>
          <a:stretch/>
        </p:blipFill>
        <p:spPr>
          <a:xfrm>
            <a:off x="859973" y="4005181"/>
            <a:ext cx="5236026" cy="9449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8569" t="42768" r="16836" b="49196"/>
          <a:stretch/>
        </p:blipFill>
        <p:spPr>
          <a:xfrm>
            <a:off x="1894114" y="3542708"/>
            <a:ext cx="7040880" cy="4264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9172" t="49911" r="9807" b="23482"/>
          <a:stretch/>
        </p:blipFill>
        <p:spPr>
          <a:xfrm>
            <a:off x="6461759" y="3965938"/>
            <a:ext cx="5543007" cy="10234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8871" t="21161" r="7900" b="55804"/>
          <a:stretch/>
        </p:blipFill>
        <p:spPr>
          <a:xfrm>
            <a:off x="2671552" y="5658300"/>
            <a:ext cx="6263442" cy="97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7893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Year 10 </a:t>
            </a:r>
            <a:r>
              <a:rPr lang="en-GB" b="1" dirty="0"/>
              <a:t>Inclusion work </a:t>
            </a:r>
            <a:r>
              <a:rPr lang="en-GB" b="1"/>
              <a:t>week 7 Term 1</a:t>
            </a:r>
            <a:endParaRPr lang="en-GB" b="1" dirty="0"/>
          </a:p>
          <a:p>
            <a:pPr algn="ctr"/>
            <a:r>
              <a:rPr lang="en-GB" b="1" dirty="0"/>
              <a:t>Fractions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C2BE02-7F95-441B-BAC5-3D12A981AD73}"/>
              </a:ext>
            </a:extLst>
          </p:cNvPr>
          <p:cNvSpPr txBox="1"/>
          <p:nvPr/>
        </p:nvSpPr>
        <p:spPr>
          <a:xfrm>
            <a:off x="833120" y="1035270"/>
            <a:ext cx="6534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Work out the following additions and subtractions writing your answers in their simplest form</a:t>
            </a:r>
            <a:endParaRPr lang="en-US" sz="1200" dirty="0"/>
          </a:p>
        </p:txBody>
      </p:sp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008B3B17-089C-4161-BE33-07F973944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61" y="1312269"/>
            <a:ext cx="5379238" cy="32626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48E06E-AA1A-474A-8C37-827BE608F445}"/>
              </a:ext>
            </a:extLst>
          </p:cNvPr>
          <p:cNvSpPr txBox="1"/>
          <p:nvPr/>
        </p:nvSpPr>
        <p:spPr>
          <a:xfrm>
            <a:off x="7240270" y="1081436"/>
            <a:ext cx="643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Work out the following multiplications.</a:t>
            </a:r>
          </a:p>
          <a:p>
            <a:r>
              <a:rPr lang="en-GB" sz="1200" dirty="0"/>
              <a:t>Give your answers in their simplest form.</a:t>
            </a:r>
          </a:p>
        </p:txBody>
      </p:sp>
      <p:pic>
        <p:nvPicPr>
          <p:cNvPr id="13" name="Picture 12" descr="Screen Clipping">
            <a:extLst>
              <a:ext uri="{FF2B5EF4-FFF2-40B4-BE49-F238E27FC236}">
                <a16:creationId xmlns:a16="http://schemas.microsoft.com/office/drawing/2014/main" id="{AE704ADD-1CF3-448F-90A2-5C93E4131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86" y="1514805"/>
            <a:ext cx="3887355" cy="1556643"/>
          </a:xfrm>
          <a:prstGeom prst="rect">
            <a:avLst/>
          </a:prstGeom>
        </p:spPr>
      </p:pic>
      <p:pic>
        <p:nvPicPr>
          <p:cNvPr id="17" name="Picture 16" descr="Screen Clipping">
            <a:extLst>
              <a:ext uri="{FF2B5EF4-FFF2-40B4-BE49-F238E27FC236}">
                <a16:creationId xmlns:a16="http://schemas.microsoft.com/office/drawing/2014/main" id="{2DAE294E-D4A2-4408-8630-BC5DD9C4A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86" y="3865213"/>
            <a:ext cx="4065993" cy="22752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D209A27-FEBA-4C8D-B9D2-851116F0E381}"/>
              </a:ext>
            </a:extLst>
          </p:cNvPr>
          <p:cNvSpPr txBox="1"/>
          <p:nvPr/>
        </p:nvSpPr>
        <p:spPr>
          <a:xfrm>
            <a:off x="7398386" y="3218882"/>
            <a:ext cx="643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Work out the following divisions.</a:t>
            </a:r>
          </a:p>
          <a:p>
            <a:r>
              <a:rPr lang="en-GB" sz="1200" dirty="0"/>
              <a:t>Give your answers in their simplest form.</a:t>
            </a:r>
          </a:p>
          <a:p>
            <a:r>
              <a:rPr lang="en-GB" sz="1200" dirty="0"/>
              <a:t>If necessary, write your answer as a mixed number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7969780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7 Term 1</a:t>
            </a:r>
          </a:p>
          <a:p>
            <a:pPr algn="ctr"/>
            <a:r>
              <a:rPr lang="en-GB" b="1" dirty="0"/>
              <a:t>Fractions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72294" y="4189253"/>
            <a:ext cx="978675" cy="356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0C0603-8788-4A70-99F3-3B090024D75D}"/>
              </a:ext>
            </a:extLst>
          </p:cNvPr>
          <p:cNvSpPr txBox="1"/>
          <p:nvPr/>
        </p:nvSpPr>
        <p:spPr>
          <a:xfrm>
            <a:off x="6772294" y="3634302"/>
            <a:ext cx="643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Work out the following divisions.</a:t>
            </a:r>
          </a:p>
          <a:p>
            <a:r>
              <a:rPr lang="en-GB" sz="1200" dirty="0"/>
              <a:t>Give your answers in their simplest form.</a:t>
            </a:r>
          </a:p>
          <a:p>
            <a:r>
              <a:rPr lang="en-GB" sz="1200" dirty="0"/>
              <a:t>If necessary, write your answer as a mixed number</a:t>
            </a:r>
            <a:endParaRPr lang="en-US" sz="1200" dirty="0"/>
          </a:p>
        </p:txBody>
      </p:sp>
      <p:pic>
        <p:nvPicPr>
          <p:cNvPr id="13" name="Picture 12" descr="Screen Clipping">
            <a:extLst>
              <a:ext uri="{FF2B5EF4-FFF2-40B4-BE49-F238E27FC236}">
                <a16:creationId xmlns:a16="http://schemas.microsoft.com/office/drawing/2014/main" id="{8F3F59EF-C14D-452A-ACAF-27EFD5C62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578" y="4314089"/>
            <a:ext cx="4028845" cy="4635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BD1873-C52B-4D08-939E-50F728E7EF70}"/>
              </a:ext>
            </a:extLst>
          </p:cNvPr>
          <p:cNvSpPr txBox="1"/>
          <p:nvPr/>
        </p:nvSpPr>
        <p:spPr>
          <a:xfrm>
            <a:off x="6835474" y="973753"/>
            <a:ext cx="643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Work out the following multiplications.</a:t>
            </a:r>
          </a:p>
          <a:p>
            <a:r>
              <a:rPr lang="en-GB" sz="1200" dirty="0"/>
              <a:t>Give your answers in their simplest form.</a:t>
            </a:r>
          </a:p>
          <a:p>
            <a:r>
              <a:rPr lang="en-GB" sz="1200" dirty="0"/>
              <a:t>If necessary, write your answer as a mixed number</a:t>
            </a:r>
            <a:endParaRPr lang="en-US" sz="1200" dirty="0"/>
          </a:p>
        </p:txBody>
      </p:sp>
      <p:pic>
        <p:nvPicPr>
          <p:cNvPr id="16" name="Picture 15" descr="Screen Clipping">
            <a:extLst>
              <a:ext uri="{FF2B5EF4-FFF2-40B4-BE49-F238E27FC236}">
                <a16:creationId xmlns:a16="http://schemas.microsoft.com/office/drawing/2014/main" id="{C917A106-23EC-4081-8B92-21AD503BA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474" y="1620637"/>
            <a:ext cx="4099949" cy="14857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E72C921-8D64-434C-AF3B-9473E46009D7}"/>
              </a:ext>
            </a:extLst>
          </p:cNvPr>
          <p:cNvSpPr txBox="1"/>
          <p:nvPr/>
        </p:nvSpPr>
        <p:spPr>
          <a:xfrm>
            <a:off x="941498" y="953171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Work out the following additions and subtractions.</a:t>
            </a:r>
          </a:p>
          <a:p>
            <a:r>
              <a:rPr lang="en-GB" sz="1200" dirty="0"/>
              <a:t>Give your answer in its simplest form.</a:t>
            </a:r>
          </a:p>
          <a:p>
            <a:r>
              <a:rPr lang="en-GB" sz="1200" dirty="0"/>
              <a:t>If necessary, write your answer as a mixed number.</a:t>
            </a:r>
            <a:endParaRPr lang="en-US" sz="1200" dirty="0"/>
          </a:p>
        </p:txBody>
      </p:sp>
      <p:pic>
        <p:nvPicPr>
          <p:cNvPr id="19" name="Picture 18" descr="Screen Clipping">
            <a:extLst>
              <a:ext uri="{FF2B5EF4-FFF2-40B4-BE49-F238E27FC236}">
                <a16:creationId xmlns:a16="http://schemas.microsoft.com/office/drawing/2014/main" id="{24CCB30C-FAE1-4954-9B26-A6EE6650E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98" y="1599502"/>
            <a:ext cx="5397825" cy="534769"/>
          </a:xfrm>
          <a:prstGeom prst="rect">
            <a:avLst/>
          </a:prstGeom>
        </p:spPr>
      </p:pic>
      <p:pic>
        <p:nvPicPr>
          <p:cNvPr id="20" name="Picture 19" descr="Screen Clipping">
            <a:extLst>
              <a:ext uri="{FF2B5EF4-FFF2-40B4-BE49-F238E27FC236}">
                <a16:creationId xmlns:a16="http://schemas.microsoft.com/office/drawing/2014/main" id="{68F48A5F-E5E6-4A13-A6AF-CFD4789521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98" y="2134271"/>
            <a:ext cx="5397825" cy="1094376"/>
          </a:xfrm>
          <a:prstGeom prst="rect">
            <a:avLst/>
          </a:prstGeom>
        </p:spPr>
      </p:pic>
      <p:pic>
        <p:nvPicPr>
          <p:cNvPr id="22" name="Picture 21" descr="Screen Clipping">
            <a:extLst>
              <a:ext uri="{FF2B5EF4-FFF2-40B4-BE49-F238E27FC236}">
                <a16:creationId xmlns:a16="http://schemas.microsoft.com/office/drawing/2014/main" id="{E651F195-185B-471E-BB73-C4D79D0A31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929310"/>
            <a:ext cx="2828734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44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5ED97C-37EC-4343-8C66-C94DAAE72469}"/>
              </a:ext>
            </a:extLst>
          </p:cNvPr>
          <p:cNvSpPr/>
          <p:nvPr/>
        </p:nvSpPr>
        <p:spPr>
          <a:xfrm rot="5400000">
            <a:off x="2870200" y="3084911"/>
            <a:ext cx="4923790" cy="935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GB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4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010AE-2C00-4C8D-A2BC-29050BAD3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7797800" y="2505075"/>
            <a:ext cx="5943600" cy="18478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3DA9CC-76FC-4BDA-BCB6-0C1DD5661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80251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5ED97C-37EC-4343-8C66-C94DAAE72469}"/>
              </a:ext>
            </a:extLst>
          </p:cNvPr>
          <p:cNvSpPr/>
          <p:nvPr/>
        </p:nvSpPr>
        <p:spPr>
          <a:xfrm rot="5400000">
            <a:off x="2870200" y="1169259"/>
            <a:ext cx="4923790" cy="476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 of lesson work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10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 1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Band 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6-9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010AE-2C00-4C8D-A2BC-29050BAD3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7797800" y="2505075"/>
            <a:ext cx="5943600" cy="18478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2BF802-A0A5-4EF7-B55D-A0AFB7A4D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120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85013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5ED97C-37EC-4343-8C66-C94DAAE72469}"/>
              </a:ext>
            </a:extLst>
          </p:cNvPr>
          <p:cNvSpPr/>
          <p:nvPr/>
        </p:nvSpPr>
        <p:spPr>
          <a:xfrm rot="5400000">
            <a:off x="2870200" y="3084911"/>
            <a:ext cx="4923790" cy="935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GB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2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010AE-2C00-4C8D-A2BC-29050BAD3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7797800" y="2505075"/>
            <a:ext cx="5943600" cy="18478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3BFD40-9716-44DC-A0DB-F1F769BE4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121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90622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2 Term 1</a:t>
            </a:r>
          </a:p>
          <a:p>
            <a:pPr algn="ctr"/>
            <a:r>
              <a:rPr lang="en-GB" b="1" dirty="0"/>
              <a:t>Prime Factor Decomposition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34" y="1035270"/>
            <a:ext cx="11696292" cy="18187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318" y="3306042"/>
            <a:ext cx="10813031" cy="1153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60" y="4911438"/>
            <a:ext cx="11325146" cy="112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9611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2 Term 1</a:t>
            </a:r>
          </a:p>
          <a:p>
            <a:pPr algn="ctr"/>
            <a:r>
              <a:rPr lang="en-GB" b="1" dirty="0"/>
              <a:t>Prime Factor Decomposition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44305" y="2684549"/>
            <a:ext cx="3059257" cy="230112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566370" y="2684549"/>
            <a:ext cx="3059257" cy="230112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8699315" y="2684549"/>
            <a:ext cx="3059257" cy="2301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24" y="2206769"/>
            <a:ext cx="1628901" cy="3563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518" y="2202439"/>
            <a:ext cx="1575480" cy="3606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9315" y="2141710"/>
            <a:ext cx="1613214" cy="4821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3424" y="1434650"/>
            <a:ext cx="11325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Find the Highest Common Factor (HCF) &amp; Lowest Common Multiple (LCM) for each of the following pairs of numbers using the </a:t>
            </a:r>
            <a:r>
              <a:rPr lang="en-GB" dirty="0" err="1"/>
              <a:t>venn</a:t>
            </a:r>
            <a:r>
              <a:rPr lang="en-GB" dirty="0"/>
              <a:t> diagrams: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2979" y="5284932"/>
            <a:ext cx="8217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HCF =</a:t>
            </a:r>
          </a:p>
          <a:p>
            <a:endParaRPr lang="en-GB" dirty="0"/>
          </a:p>
          <a:p>
            <a:r>
              <a:rPr lang="en-GB" dirty="0"/>
              <a:t>LCM =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94411" y="5107132"/>
            <a:ext cx="8217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HCF =</a:t>
            </a:r>
          </a:p>
          <a:p>
            <a:endParaRPr lang="en-GB" dirty="0"/>
          </a:p>
          <a:p>
            <a:r>
              <a:rPr lang="en-GB" dirty="0"/>
              <a:t>LCM =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55399" y="5107132"/>
            <a:ext cx="8217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HCF =</a:t>
            </a:r>
          </a:p>
          <a:p>
            <a:endParaRPr lang="en-GB" dirty="0"/>
          </a:p>
          <a:p>
            <a:r>
              <a:rPr lang="en-GB" dirty="0"/>
              <a:t>LCM = </a:t>
            </a:r>
          </a:p>
        </p:txBody>
      </p:sp>
    </p:spTree>
    <p:extLst>
      <p:ext uri="{BB962C8B-B14F-4D97-AF65-F5344CB8AC3E}">
        <p14:creationId xmlns:p14="http://schemas.microsoft.com/office/powerpoint/2010/main" val="174500390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882" y="6386751"/>
            <a:ext cx="914736" cy="263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2 Term 1</a:t>
            </a:r>
          </a:p>
          <a:p>
            <a:pPr algn="ctr"/>
            <a:r>
              <a:rPr lang="en-GB" b="1" dirty="0"/>
              <a:t>Indices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08" y="4805920"/>
            <a:ext cx="9453390" cy="174870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3882" y="868594"/>
            <a:ext cx="5346264" cy="2072036"/>
            <a:chOff x="5237882" y="3982400"/>
            <a:chExt cx="5346264" cy="207203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7882" y="3982400"/>
              <a:ext cx="3483211" cy="569684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5237883" y="4552084"/>
              <a:ext cx="5346263" cy="1502352"/>
              <a:chOff x="5237884" y="4552084"/>
              <a:chExt cx="4904350" cy="94175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7884" y="4552084"/>
                <a:ext cx="4904350" cy="382299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7884" y="4934383"/>
                <a:ext cx="1689389" cy="46397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16866" y="5000866"/>
                <a:ext cx="2825368" cy="492975"/>
              </a:xfrm>
              <a:prstGeom prst="rect">
                <a:avLst/>
              </a:prstGeom>
            </p:spPr>
          </p:pic>
        </p:grp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1927" y="868594"/>
            <a:ext cx="4027593" cy="6041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82" y="2870100"/>
            <a:ext cx="9928958" cy="7665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149" y="3896500"/>
            <a:ext cx="10116107" cy="7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0626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2 Term 1</a:t>
            </a:r>
          </a:p>
          <a:p>
            <a:pPr algn="ctr"/>
            <a:r>
              <a:rPr lang="en-GB" b="1" dirty="0"/>
              <a:t>Indices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38" y="878900"/>
            <a:ext cx="11758805" cy="2169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853" y="3511205"/>
            <a:ext cx="11193690" cy="2775295"/>
          </a:xfrm>
          <a:prstGeom prst="rect">
            <a:avLst/>
          </a:prstGeom>
        </p:spPr>
      </p:pic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286D1B98-049F-4A08-940E-D4D526077127}"/>
              </a:ext>
            </a:extLst>
          </p:cNvPr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25359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5ED97C-37EC-4343-8C66-C94DAAE72469}"/>
              </a:ext>
            </a:extLst>
          </p:cNvPr>
          <p:cNvSpPr/>
          <p:nvPr/>
        </p:nvSpPr>
        <p:spPr>
          <a:xfrm rot="5400000">
            <a:off x="2870200" y="3084911"/>
            <a:ext cx="4923790" cy="935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GB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3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010AE-2C00-4C8D-A2BC-29050BAD3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7797800" y="2505075"/>
            <a:ext cx="5943600" cy="18478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D1F59A-DF3F-489D-BA2F-90DAD593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126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46733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3 Term 1</a:t>
            </a:r>
          </a:p>
          <a:p>
            <a:pPr algn="ctr"/>
            <a:r>
              <a:rPr lang="en-GB" b="1" dirty="0"/>
              <a:t>Standard Form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6002" y="843959"/>
            <a:ext cx="6780951" cy="1989086"/>
            <a:chOff x="226002" y="748485"/>
            <a:chExt cx="6770543" cy="19890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6002" y="748485"/>
              <a:ext cx="6770543" cy="156522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4055" y="2313709"/>
              <a:ext cx="6601653" cy="423862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066810" y="3839816"/>
            <a:ext cx="6078880" cy="2038586"/>
            <a:chOff x="226002" y="2887805"/>
            <a:chExt cx="6770543" cy="22007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002" y="2887805"/>
              <a:ext cx="6770543" cy="177857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6002" y="4666384"/>
              <a:ext cx="6507307" cy="42213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7006953" y="1031696"/>
            <a:ext cx="3286973" cy="2764449"/>
            <a:chOff x="7297284" y="958220"/>
            <a:chExt cx="2697540" cy="332173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14801" y="2092118"/>
              <a:ext cx="2680023" cy="93971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11142" y="958220"/>
              <a:ext cx="2487342" cy="104898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97284" y="3099844"/>
              <a:ext cx="2697540" cy="1180110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6239" y="3924401"/>
            <a:ext cx="3028400" cy="257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9957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2 Term 1</a:t>
            </a:r>
          </a:p>
          <a:p>
            <a:pPr algn="ctr"/>
            <a:r>
              <a:rPr lang="en-GB" b="1" dirty="0"/>
              <a:t>Standard </a:t>
            </a:r>
            <a:r>
              <a:rPr lang="en-GB" b="1"/>
              <a:t>Form </a:t>
            </a: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068" t="24910" r="46553" b="33304"/>
          <a:stretch/>
        </p:blipFill>
        <p:spPr>
          <a:xfrm>
            <a:off x="436301" y="1035270"/>
            <a:ext cx="5118276" cy="2649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068" t="28661" r="46452" b="34196"/>
          <a:stretch/>
        </p:blipFill>
        <p:spPr>
          <a:xfrm>
            <a:off x="880822" y="3998271"/>
            <a:ext cx="5043381" cy="2315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8368" t="28125" r="45951" b="14018"/>
          <a:stretch/>
        </p:blipFill>
        <p:spPr>
          <a:xfrm>
            <a:off x="5924203" y="901334"/>
            <a:ext cx="5943600" cy="4232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8670" t="44667" r="46954" b="36940"/>
          <a:stretch/>
        </p:blipFill>
        <p:spPr>
          <a:xfrm>
            <a:off x="6095999" y="5286467"/>
            <a:ext cx="4909035" cy="11439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A3CC1A-59E9-4462-B7E7-7B0B960B1B6B}"/>
              </a:ext>
            </a:extLst>
          </p:cNvPr>
          <p:cNvSpPr/>
          <p:nvPr/>
        </p:nvSpPr>
        <p:spPr>
          <a:xfrm>
            <a:off x="499071" y="1035270"/>
            <a:ext cx="708292" cy="367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CF3D60-BCD3-4B1F-9E07-B9D0FED900B2}"/>
              </a:ext>
            </a:extLst>
          </p:cNvPr>
          <p:cNvSpPr/>
          <p:nvPr/>
        </p:nvSpPr>
        <p:spPr>
          <a:xfrm>
            <a:off x="880822" y="3998271"/>
            <a:ext cx="708292" cy="367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280D77-1CBB-4AE4-84A1-F09CE6F6CA9D}"/>
              </a:ext>
            </a:extLst>
          </p:cNvPr>
          <p:cNvSpPr/>
          <p:nvPr/>
        </p:nvSpPr>
        <p:spPr>
          <a:xfrm>
            <a:off x="5924202" y="888570"/>
            <a:ext cx="761077" cy="367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8951A8-BB02-4B1B-A478-30C5F23B3986}"/>
              </a:ext>
            </a:extLst>
          </p:cNvPr>
          <p:cNvSpPr/>
          <p:nvPr/>
        </p:nvSpPr>
        <p:spPr>
          <a:xfrm>
            <a:off x="5976986" y="2833816"/>
            <a:ext cx="827305" cy="367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5252CE-A85D-45EF-B84D-C437E8467661}"/>
              </a:ext>
            </a:extLst>
          </p:cNvPr>
          <p:cNvSpPr/>
          <p:nvPr/>
        </p:nvSpPr>
        <p:spPr>
          <a:xfrm>
            <a:off x="6095999" y="5187696"/>
            <a:ext cx="708292" cy="367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04851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70" y="4488004"/>
            <a:ext cx="6352542" cy="185658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3 Term 1</a:t>
            </a:r>
          </a:p>
          <a:p>
            <a:pPr algn="ctr"/>
            <a:r>
              <a:rPr lang="en-GB" b="1" dirty="0"/>
              <a:t>Substitution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63" y="1235219"/>
            <a:ext cx="7347172" cy="82910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30042" y="2255020"/>
            <a:ext cx="6497782" cy="2095114"/>
            <a:chOff x="193962" y="2708997"/>
            <a:chExt cx="4971184" cy="171882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3962" y="2708997"/>
              <a:ext cx="3962401" cy="56013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1671" y="3208625"/>
              <a:ext cx="4943475" cy="121920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1135" y="1268293"/>
            <a:ext cx="4537527" cy="2501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1135" y="4020971"/>
            <a:ext cx="4174548" cy="188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78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4 Term 1</a:t>
            </a:r>
          </a:p>
          <a:p>
            <a:pPr algn="ctr"/>
            <a:r>
              <a:rPr lang="en-GB" b="1" dirty="0"/>
              <a:t>Collecting Like Terms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712" y="3482248"/>
            <a:ext cx="6605422" cy="29816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56" y="479894"/>
            <a:ext cx="1454453" cy="2788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782" y="814863"/>
            <a:ext cx="6314352" cy="2286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72" y="3948284"/>
            <a:ext cx="3101207" cy="13009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956" y="5318733"/>
            <a:ext cx="3834691" cy="10934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868" y="3465486"/>
            <a:ext cx="3757082" cy="4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8316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5ED97C-37EC-4343-8C66-C94DAAE72469}"/>
              </a:ext>
            </a:extLst>
          </p:cNvPr>
          <p:cNvSpPr/>
          <p:nvPr/>
        </p:nvSpPr>
        <p:spPr>
          <a:xfrm rot="5400000">
            <a:off x="2870200" y="3084911"/>
            <a:ext cx="4923790" cy="935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GB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4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010AE-2C00-4C8D-A2BC-29050BAD3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7797800" y="2505075"/>
            <a:ext cx="5943600" cy="18478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864771-FBA5-4CF2-B4E0-AFDD42C74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130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69490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125326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4 Term 1</a:t>
            </a:r>
          </a:p>
          <a:p>
            <a:pPr algn="ctr"/>
            <a:r>
              <a:rPr lang="en-GB" b="1" dirty="0"/>
              <a:t>Expanding Brackets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74" y="878900"/>
            <a:ext cx="5282763" cy="53708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736" y="878900"/>
            <a:ext cx="5702365" cy="28654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51EE5C-0031-4278-865F-4CD2A0BF1FC7}"/>
              </a:ext>
            </a:extLst>
          </p:cNvPr>
          <p:cNvSpPr/>
          <p:nvPr/>
        </p:nvSpPr>
        <p:spPr>
          <a:xfrm>
            <a:off x="791074" y="878900"/>
            <a:ext cx="946286" cy="330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C87494-BD5C-4156-9B5D-FDAD50DE5FF1}"/>
              </a:ext>
            </a:extLst>
          </p:cNvPr>
          <p:cNvSpPr/>
          <p:nvPr/>
        </p:nvSpPr>
        <p:spPr>
          <a:xfrm>
            <a:off x="791074" y="3098860"/>
            <a:ext cx="946286" cy="330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36F793-2C81-4109-9ED1-3240EE5D8994}"/>
              </a:ext>
            </a:extLst>
          </p:cNvPr>
          <p:cNvSpPr/>
          <p:nvPr/>
        </p:nvSpPr>
        <p:spPr>
          <a:xfrm>
            <a:off x="882514" y="4509214"/>
            <a:ext cx="946286" cy="330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CFE0DA-06E8-46D3-91EC-0F1B66171185}"/>
              </a:ext>
            </a:extLst>
          </p:cNvPr>
          <p:cNvSpPr/>
          <p:nvPr/>
        </p:nvSpPr>
        <p:spPr>
          <a:xfrm>
            <a:off x="6129337" y="878900"/>
            <a:ext cx="946286" cy="330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6BDE04-F94B-4B0C-BE5D-BABE4D15B0D9}"/>
              </a:ext>
            </a:extLst>
          </p:cNvPr>
          <p:cNvSpPr/>
          <p:nvPr/>
        </p:nvSpPr>
        <p:spPr>
          <a:xfrm>
            <a:off x="6096000" y="2402392"/>
            <a:ext cx="946286" cy="330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20703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125326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4 Term 1</a:t>
            </a:r>
          </a:p>
          <a:p>
            <a:pPr algn="ctr"/>
            <a:r>
              <a:rPr lang="en-GB" b="1" dirty="0"/>
              <a:t>Factorising Expressions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21" y="878900"/>
            <a:ext cx="6130143" cy="27169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79" y="3942610"/>
            <a:ext cx="1482780" cy="2414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587" y="3942610"/>
            <a:ext cx="1546656" cy="22058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294" y="4010627"/>
            <a:ext cx="1932868" cy="21378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1162" y="938139"/>
            <a:ext cx="5106933" cy="54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2583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4 Term 1</a:t>
            </a:r>
          </a:p>
          <a:p>
            <a:pPr algn="ctr"/>
            <a:r>
              <a:rPr lang="en-GB" b="1" dirty="0"/>
              <a:t>Solving Equations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16" y="1035270"/>
            <a:ext cx="11605550" cy="1597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74" y="3068997"/>
            <a:ext cx="6492982" cy="32856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9564" y="2814419"/>
            <a:ext cx="4916402" cy="2064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2156" y="4879011"/>
            <a:ext cx="4171217" cy="103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9371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4 Term 1</a:t>
            </a:r>
          </a:p>
          <a:p>
            <a:pPr algn="ctr"/>
            <a:r>
              <a:rPr lang="en-GB" b="1" dirty="0"/>
              <a:t>Forming Expressions &amp; Equations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59" y="1035269"/>
            <a:ext cx="4525626" cy="16162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09" y="2520832"/>
            <a:ext cx="4633617" cy="1587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772" y="4717408"/>
            <a:ext cx="5108431" cy="1673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3789" y="1084553"/>
            <a:ext cx="6475702" cy="189417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383789" y="3314795"/>
            <a:ext cx="6475702" cy="2572464"/>
            <a:chOff x="5328370" y="3232591"/>
            <a:chExt cx="5372100" cy="17749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28370" y="3597852"/>
              <a:ext cx="5372100" cy="14097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28370" y="3232591"/>
              <a:ext cx="4581525" cy="323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824403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5ED97C-37EC-4343-8C66-C94DAAE72469}"/>
              </a:ext>
            </a:extLst>
          </p:cNvPr>
          <p:cNvSpPr/>
          <p:nvPr/>
        </p:nvSpPr>
        <p:spPr>
          <a:xfrm rot="5400000">
            <a:off x="2870200" y="3084911"/>
            <a:ext cx="4923790" cy="935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GB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5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010AE-2C00-4C8D-A2BC-29050BAD3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7797800" y="2505075"/>
            <a:ext cx="5943600" cy="18478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D33050-DD9D-4B08-8288-07C8CF5FA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135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49322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350" y="4475018"/>
            <a:ext cx="5262268" cy="209203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5 Term 1</a:t>
            </a:r>
          </a:p>
          <a:p>
            <a:pPr algn="ctr"/>
            <a:r>
              <a:rPr lang="en-GB" b="1" dirty="0"/>
              <a:t>Changing the Subject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4855" y="1240414"/>
            <a:ext cx="5492922" cy="2070822"/>
            <a:chOff x="394855" y="1240414"/>
            <a:chExt cx="5492922" cy="207082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4855" y="1240414"/>
              <a:ext cx="4856830" cy="35212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4855" y="1516639"/>
              <a:ext cx="5492922" cy="1794597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057" y="3691800"/>
            <a:ext cx="5308478" cy="783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r="4420"/>
          <a:stretch/>
        </p:blipFill>
        <p:spPr>
          <a:xfrm>
            <a:off x="939057" y="4897868"/>
            <a:ext cx="5645587" cy="11297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7292" y="1206211"/>
            <a:ext cx="5203460" cy="296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6817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125326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5 Term 1</a:t>
            </a:r>
          </a:p>
          <a:p>
            <a:pPr algn="ctr"/>
            <a:r>
              <a:rPr lang="en-GB" b="1" dirty="0"/>
              <a:t>Changing the Subject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410" y="1376447"/>
            <a:ext cx="4982793" cy="4485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845" y="1197241"/>
            <a:ext cx="5836465" cy="416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4292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5ED97C-37EC-4343-8C66-C94DAAE72469}"/>
              </a:ext>
            </a:extLst>
          </p:cNvPr>
          <p:cNvSpPr/>
          <p:nvPr/>
        </p:nvSpPr>
        <p:spPr>
          <a:xfrm rot="5400000">
            <a:off x="2870200" y="3084911"/>
            <a:ext cx="4923790" cy="935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GB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6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010AE-2C00-4C8D-A2BC-29050BAD3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7797800" y="2505075"/>
            <a:ext cx="5943600" cy="18478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68046C-0191-4558-B56F-4AED5F2A5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138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43842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7578" y="87048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505208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6 Term 1</a:t>
            </a:r>
          </a:p>
          <a:p>
            <a:pPr algn="ctr"/>
            <a:r>
              <a:rPr lang="en-GB" b="1" dirty="0"/>
              <a:t>Area &amp; Perimeter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77900" y="4749184"/>
            <a:ext cx="5445360" cy="1636497"/>
            <a:chOff x="3248457" y="2527156"/>
            <a:chExt cx="5690755" cy="147334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52787" y="2857500"/>
              <a:ext cx="5686425" cy="1143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8457" y="2527156"/>
              <a:ext cx="2162175" cy="2667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81420" y="946006"/>
            <a:ext cx="5200650" cy="1428750"/>
            <a:chOff x="3495675" y="2571750"/>
            <a:chExt cx="5200650" cy="14287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5675" y="2857500"/>
              <a:ext cx="5200650" cy="1143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93523" y="2571750"/>
              <a:ext cx="3009900" cy="285750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500" y="2543608"/>
            <a:ext cx="5073254" cy="194624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529425" y="1088881"/>
            <a:ext cx="5219229" cy="4993264"/>
            <a:chOff x="2990850" y="1662545"/>
            <a:chExt cx="6210300" cy="320473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90850" y="1990725"/>
              <a:ext cx="6210300" cy="287655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90850" y="1662545"/>
              <a:ext cx="3067050" cy="342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6096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4 Term 1</a:t>
            </a:r>
          </a:p>
          <a:p>
            <a:pPr algn="ctr"/>
            <a:r>
              <a:rPr lang="en-GB" b="1" dirty="0"/>
              <a:t>Simplifying Expressions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130" y="1660634"/>
            <a:ext cx="6938617" cy="26645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999" y="1128397"/>
            <a:ext cx="3637660" cy="496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971" y="996832"/>
            <a:ext cx="2425177" cy="4163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26" y="5304676"/>
            <a:ext cx="8142020" cy="604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7148" y="4756335"/>
            <a:ext cx="2415483" cy="51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0632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377947" y="3837560"/>
            <a:ext cx="5503717" cy="2782058"/>
            <a:chOff x="2986087" y="2638425"/>
            <a:chExt cx="6353513" cy="301604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86087" y="2638425"/>
              <a:ext cx="6219825" cy="1581150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3023753" y="4122946"/>
              <a:ext cx="6315847" cy="1531527"/>
              <a:chOff x="3023753" y="4122946"/>
              <a:chExt cx="6315847" cy="153152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23753" y="4197148"/>
                <a:ext cx="4124325" cy="1457325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34600" y="4122946"/>
                <a:ext cx="1905000" cy="1495425"/>
              </a:xfrm>
              <a:prstGeom prst="rect">
                <a:avLst/>
              </a:prstGeom>
            </p:spPr>
          </p:pic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600" y="4870660"/>
            <a:ext cx="5140325" cy="14958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6 Term 1</a:t>
            </a:r>
          </a:p>
          <a:p>
            <a:pPr algn="ctr"/>
            <a:r>
              <a:rPr lang="en-GB" b="1" dirty="0"/>
              <a:t>Area &amp; Perimeter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7650" y="787882"/>
            <a:ext cx="5295900" cy="1704713"/>
            <a:chOff x="247650" y="787882"/>
            <a:chExt cx="5295900" cy="170471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7650" y="1035270"/>
              <a:ext cx="5295900" cy="145732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7650" y="787882"/>
              <a:ext cx="1828800" cy="30480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486" y="2804461"/>
            <a:ext cx="5406139" cy="189453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409175" y="971350"/>
            <a:ext cx="5533443" cy="2713960"/>
            <a:chOff x="2905125" y="1889450"/>
            <a:chExt cx="6381750" cy="26444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05125" y="2324100"/>
              <a:ext cx="6381750" cy="22098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905125" y="1889450"/>
              <a:ext cx="4267200" cy="514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557133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636" y="2858081"/>
            <a:ext cx="5862488" cy="175560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6 Term 1</a:t>
            </a:r>
          </a:p>
          <a:p>
            <a:pPr algn="ctr"/>
            <a:r>
              <a:rPr lang="en-GB" b="1" dirty="0"/>
              <a:t>Volume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95" y="1035271"/>
            <a:ext cx="5835324" cy="1532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419" y="1244054"/>
            <a:ext cx="5731052" cy="1323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233" y="2776812"/>
            <a:ext cx="5432203" cy="15131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8313" y="4593631"/>
            <a:ext cx="7891779" cy="202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3404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054" y="4515644"/>
            <a:ext cx="5860730" cy="2134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252" y="5036909"/>
            <a:ext cx="5285748" cy="16132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578" y="1598427"/>
            <a:ext cx="5380564" cy="22479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6 Term 1</a:t>
            </a:r>
          </a:p>
          <a:p>
            <a:pPr algn="ctr"/>
            <a:r>
              <a:rPr lang="en-GB" b="1" dirty="0"/>
              <a:t>Surface Area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707" y="1035270"/>
            <a:ext cx="5970838" cy="1495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053" y="2681286"/>
            <a:ext cx="5566183" cy="1403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6252" y="878900"/>
            <a:ext cx="1743075" cy="5143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906252" y="4186236"/>
            <a:ext cx="2246117" cy="555440"/>
            <a:chOff x="2874579" y="4312536"/>
            <a:chExt cx="2246117" cy="55544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74579" y="4333081"/>
              <a:ext cx="1743075" cy="5143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92682" y="4312536"/>
              <a:ext cx="1628014" cy="55544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6906252" y="748485"/>
            <a:ext cx="1614293" cy="6447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905305" y="4086638"/>
            <a:ext cx="2247064" cy="6447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9152369" y="4397958"/>
            <a:ext cx="2621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L = slanted height of cone</a:t>
            </a:r>
          </a:p>
        </p:txBody>
      </p:sp>
    </p:spTree>
    <p:extLst>
      <p:ext uri="{BB962C8B-B14F-4D97-AF65-F5344CB8AC3E}">
        <p14:creationId xmlns:p14="http://schemas.microsoft.com/office/powerpoint/2010/main" val="249203563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5ED97C-37EC-4343-8C66-C94DAAE72469}"/>
              </a:ext>
            </a:extLst>
          </p:cNvPr>
          <p:cNvSpPr/>
          <p:nvPr/>
        </p:nvSpPr>
        <p:spPr>
          <a:xfrm rot="5400000">
            <a:off x="2870200" y="3084911"/>
            <a:ext cx="4923790" cy="935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GB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7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010AE-2C00-4C8D-A2BC-29050BAD3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7797800" y="2505075"/>
            <a:ext cx="5943600" cy="18478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5F8819-F99A-4D1E-8A44-6EDFA2E2A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143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02638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7 Term 1</a:t>
            </a:r>
          </a:p>
          <a:p>
            <a:pPr algn="ctr"/>
            <a:r>
              <a:rPr lang="en-GB" b="1" dirty="0"/>
              <a:t>FDP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8749" t="27232" r="31795" b="42410"/>
          <a:stretch/>
        </p:blipFill>
        <p:spPr>
          <a:xfrm>
            <a:off x="169817" y="878900"/>
            <a:ext cx="5725361" cy="24766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8871" t="45089" r="42035" b="33483"/>
          <a:stretch/>
        </p:blipFill>
        <p:spPr>
          <a:xfrm>
            <a:off x="7093133" y="952735"/>
            <a:ext cx="4435426" cy="10884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9071" t="16518" r="9708" b="57411"/>
          <a:stretch/>
        </p:blipFill>
        <p:spPr>
          <a:xfrm>
            <a:off x="859973" y="4005181"/>
            <a:ext cx="5236026" cy="9449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8569" t="42768" r="16836" b="49196"/>
          <a:stretch/>
        </p:blipFill>
        <p:spPr>
          <a:xfrm>
            <a:off x="1894114" y="3542708"/>
            <a:ext cx="7040880" cy="4264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9172" t="49911" r="9807" b="23482"/>
          <a:stretch/>
        </p:blipFill>
        <p:spPr>
          <a:xfrm>
            <a:off x="6461759" y="3965938"/>
            <a:ext cx="5543007" cy="10234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8871" t="21161" r="7900" b="55804"/>
          <a:stretch/>
        </p:blipFill>
        <p:spPr>
          <a:xfrm>
            <a:off x="2671552" y="5658300"/>
            <a:ext cx="6263442" cy="97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8348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Year 10 </a:t>
            </a:r>
            <a:r>
              <a:rPr lang="en-GB" b="1" dirty="0"/>
              <a:t>Inclusion work </a:t>
            </a:r>
            <a:r>
              <a:rPr lang="en-GB" b="1"/>
              <a:t>week 7 Term 1</a:t>
            </a:r>
            <a:endParaRPr lang="en-GB" b="1" dirty="0"/>
          </a:p>
          <a:p>
            <a:pPr algn="ctr"/>
            <a:r>
              <a:rPr lang="en-GB" b="1" dirty="0"/>
              <a:t>Fractions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C2BE02-7F95-441B-BAC5-3D12A981AD73}"/>
              </a:ext>
            </a:extLst>
          </p:cNvPr>
          <p:cNvSpPr txBox="1"/>
          <p:nvPr/>
        </p:nvSpPr>
        <p:spPr>
          <a:xfrm>
            <a:off x="833120" y="1035270"/>
            <a:ext cx="6534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Work out the following additions and subtractions writing your answers in their simplest form</a:t>
            </a:r>
            <a:endParaRPr lang="en-US" sz="1200" dirty="0"/>
          </a:p>
        </p:txBody>
      </p:sp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008B3B17-089C-4161-BE33-07F973944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61" y="1312269"/>
            <a:ext cx="5379238" cy="32626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48E06E-AA1A-474A-8C37-827BE608F445}"/>
              </a:ext>
            </a:extLst>
          </p:cNvPr>
          <p:cNvSpPr txBox="1"/>
          <p:nvPr/>
        </p:nvSpPr>
        <p:spPr>
          <a:xfrm>
            <a:off x="7240270" y="1081436"/>
            <a:ext cx="643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Work out the following multiplications.</a:t>
            </a:r>
          </a:p>
          <a:p>
            <a:r>
              <a:rPr lang="en-GB" sz="1200" dirty="0"/>
              <a:t>Give your answers in their simplest form.</a:t>
            </a:r>
          </a:p>
        </p:txBody>
      </p:sp>
      <p:pic>
        <p:nvPicPr>
          <p:cNvPr id="13" name="Picture 12" descr="Screen Clipping">
            <a:extLst>
              <a:ext uri="{FF2B5EF4-FFF2-40B4-BE49-F238E27FC236}">
                <a16:creationId xmlns:a16="http://schemas.microsoft.com/office/drawing/2014/main" id="{AE704ADD-1CF3-448F-90A2-5C93E4131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86" y="1514805"/>
            <a:ext cx="3887355" cy="1556643"/>
          </a:xfrm>
          <a:prstGeom prst="rect">
            <a:avLst/>
          </a:prstGeom>
        </p:spPr>
      </p:pic>
      <p:pic>
        <p:nvPicPr>
          <p:cNvPr id="17" name="Picture 16" descr="Screen Clipping">
            <a:extLst>
              <a:ext uri="{FF2B5EF4-FFF2-40B4-BE49-F238E27FC236}">
                <a16:creationId xmlns:a16="http://schemas.microsoft.com/office/drawing/2014/main" id="{2DAE294E-D4A2-4408-8630-BC5DD9C4A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86" y="3865213"/>
            <a:ext cx="4065993" cy="22752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D209A27-FEBA-4C8D-B9D2-851116F0E381}"/>
              </a:ext>
            </a:extLst>
          </p:cNvPr>
          <p:cNvSpPr txBox="1"/>
          <p:nvPr/>
        </p:nvSpPr>
        <p:spPr>
          <a:xfrm>
            <a:off x="7398386" y="3218882"/>
            <a:ext cx="643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Work out the following divisions.</a:t>
            </a:r>
          </a:p>
          <a:p>
            <a:r>
              <a:rPr lang="en-GB" sz="1200" dirty="0"/>
              <a:t>Give your answers in their simplest form.</a:t>
            </a:r>
          </a:p>
          <a:p>
            <a:r>
              <a:rPr lang="en-GB" sz="1200" dirty="0"/>
              <a:t>If necessary, write your answer as a mixed number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5464647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7 Term 1</a:t>
            </a:r>
          </a:p>
          <a:p>
            <a:pPr algn="ctr"/>
            <a:r>
              <a:rPr lang="en-GB" b="1" dirty="0"/>
              <a:t>Fractions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72294" y="4189253"/>
            <a:ext cx="978675" cy="356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0C0603-8788-4A70-99F3-3B090024D75D}"/>
              </a:ext>
            </a:extLst>
          </p:cNvPr>
          <p:cNvSpPr txBox="1"/>
          <p:nvPr/>
        </p:nvSpPr>
        <p:spPr>
          <a:xfrm>
            <a:off x="6772294" y="3634302"/>
            <a:ext cx="643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Work out the following divisions.</a:t>
            </a:r>
          </a:p>
          <a:p>
            <a:r>
              <a:rPr lang="en-GB" sz="1200" dirty="0"/>
              <a:t>Give your answers in their simplest form.</a:t>
            </a:r>
          </a:p>
          <a:p>
            <a:r>
              <a:rPr lang="en-GB" sz="1200" dirty="0"/>
              <a:t>If necessary, write your answer as a mixed number</a:t>
            </a:r>
            <a:endParaRPr lang="en-US" sz="1200" dirty="0"/>
          </a:p>
        </p:txBody>
      </p:sp>
      <p:pic>
        <p:nvPicPr>
          <p:cNvPr id="13" name="Picture 12" descr="Screen Clipping">
            <a:extLst>
              <a:ext uri="{FF2B5EF4-FFF2-40B4-BE49-F238E27FC236}">
                <a16:creationId xmlns:a16="http://schemas.microsoft.com/office/drawing/2014/main" id="{8F3F59EF-C14D-452A-ACAF-27EFD5C62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578" y="4314089"/>
            <a:ext cx="4028845" cy="4635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BD1873-C52B-4D08-939E-50F728E7EF70}"/>
              </a:ext>
            </a:extLst>
          </p:cNvPr>
          <p:cNvSpPr txBox="1"/>
          <p:nvPr/>
        </p:nvSpPr>
        <p:spPr>
          <a:xfrm>
            <a:off x="6835474" y="973753"/>
            <a:ext cx="643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Work out the following multiplications.</a:t>
            </a:r>
          </a:p>
          <a:p>
            <a:r>
              <a:rPr lang="en-GB" sz="1200" dirty="0"/>
              <a:t>Give your answers in their simplest form.</a:t>
            </a:r>
          </a:p>
          <a:p>
            <a:r>
              <a:rPr lang="en-GB" sz="1200" dirty="0"/>
              <a:t>If necessary, write your answer as a mixed number</a:t>
            </a:r>
            <a:endParaRPr lang="en-US" sz="1200" dirty="0"/>
          </a:p>
        </p:txBody>
      </p:sp>
      <p:pic>
        <p:nvPicPr>
          <p:cNvPr id="16" name="Picture 15" descr="Screen Clipping">
            <a:extLst>
              <a:ext uri="{FF2B5EF4-FFF2-40B4-BE49-F238E27FC236}">
                <a16:creationId xmlns:a16="http://schemas.microsoft.com/office/drawing/2014/main" id="{C917A106-23EC-4081-8B92-21AD503BA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474" y="1620637"/>
            <a:ext cx="4099949" cy="14857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E72C921-8D64-434C-AF3B-9473E46009D7}"/>
              </a:ext>
            </a:extLst>
          </p:cNvPr>
          <p:cNvSpPr txBox="1"/>
          <p:nvPr/>
        </p:nvSpPr>
        <p:spPr>
          <a:xfrm>
            <a:off x="941498" y="953171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Work out the following additions and subtractions.</a:t>
            </a:r>
          </a:p>
          <a:p>
            <a:r>
              <a:rPr lang="en-GB" sz="1200" dirty="0"/>
              <a:t>Give your answer in its simplest form.</a:t>
            </a:r>
          </a:p>
          <a:p>
            <a:r>
              <a:rPr lang="en-GB" sz="1200" dirty="0"/>
              <a:t>If necessary, write your answer as a mixed number.</a:t>
            </a:r>
            <a:endParaRPr lang="en-US" sz="1200" dirty="0"/>
          </a:p>
        </p:txBody>
      </p:sp>
      <p:pic>
        <p:nvPicPr>
          <p:cNvPr id="19" name="Picture 18" descr="Screen Clipping">
            <a:extLst>
              <a:ext uri="{FF2B5EF4-FFF2-40B4-BE49-F238E27FC236}">
                <a16:creationId xmlns:a16="http://schemas.microsoft.com/office/drawing/2014/main" id="{24CCB30C-FAE1-4954-9B26-A6EE6650E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98" y="1599502"/>
            <a:ext cx="5397825" cy="534769"/>
          </a:xfrm>
          <a:prstGeom prst="rect">
            <a:avLst/>
          </a:prstGeom>
        </p:spPr>
      </p:pic>
      <p:pic>
        <p:nvPicPr>
          <p:cNvPr id="20" name="Picture 19" descr="Screen Clipping">
            <a:extLst>
              <a:ext uri="{FF2B5EF4-FFF2-40B4-BE49-F238E27FC236}">
                <a16:creationId xmlns:a16="http://schemas.microsoft.com/office/drawing/2014/main" id="{68F48A5F-E5E6-4A13-A6AF-CFD4789521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98" y="2134271"/>
            <a:ext cx="5397825" cy="1094376"/>
          </a:xfrm>
          <a:prstGeom prst="rect">
            <a:avLst/>
          </a:prstGeom>
        </p:spPr>
      </p:pic>
      <p:pic>
        <p:nvPicPr>
          <p:cNvPr id="22" name="Picture 21" descr="Screen Clipping">
            <a:extLst>
              <a:ext uri="{FF2B5EF4-FFF2-40B4-BE49-F238E27FC236}">
                <a16:creationId xmlns:a16="http://schemas.microsoft.com/office/drawing/2014/main" id="{E651F195-185B-471E-BB73-C4D79D0A31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929310"/>
            <a:ext cx="2828734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45056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772D46-1A88-41E9-A641-8DC616C04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52193" y="-1971380"/>
            <a:ext cx="6837794" cy="1078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56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4 Term 1</a:t>
            </a:r>
          </a:p>
          <a:p>
            <a:pPr algn="ctr"/>
            <a:r>
              <a:rPr lang="en-GB" b="1" dirty="0"/>
              <a:t>Simplifying Expressions (Multiply/Divide)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06" y="908084"/>
            <a:ext cx="4964167" cy="4180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203" y="878900"/>
            <a:ext cx="5773200" cy="2016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432" y="2998563"/>
            <a:ext cx="4964167" cy="345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90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5ED97C-37EC-4343-8C66-C94DAAE72469}"/>
              </a:ext>
            </a:extLst>
          </p:cNvPr>
          <p:cNvSpPr/>
          <p:nvPr/>
        </p:nvSpPr>
        <p:spPr>
          <a:xfrm rot="5400000">
            <a:off x="2870200" y="3084911"/>
            <a:ext cx="4923790" cy="935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GB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5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010AE-2C00-4C8D-A2BC-29050BAD3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7797800" y="2505075"/>
            <a:ext cx="5943600" cy="18478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84273E-A4B2-4F76-8619-A9890EB90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993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5 Term 1</a:t>
            </a:r>
          </a:p>
          <a:p>
            <a:pPr algn="ctr"/>
            <a:r>
              <a:rPr lang="en-GB" b="1" dirty="0"/>
              <a:t>Function Machines (Output)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B45F72-27CD-4189-9920-E13691ACE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897" y="3661863"/>
            <a:ext cx="6356758" cy="23502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9AEDE4-BC20-4DA1-ACE7-1D700EFE1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576" y="971416"/>
            <a:ext cx="6198514" cy="211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13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5 Term 1</a:t>
            </a:r>
          </a:p>
          <a:p>
            <a:pPr algn="ctr"/>
            <a:r>
              <a:rPr lang="en-GB" b="1" dirty="0"/>
              <a:t>Function Machines (Input)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22" y="1008637"/>
            <a:ext cx="3479909" cy="53415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356" y="904855"/>
            <a:ext cx="3400425" cy="5372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447" y="935416"/>
            <a:ext cx="3338083" cy="2086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5657" y="3078234"/>
            <a:ext cx="2804337" cy="319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68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5ED97C-37EC-4343-8C66-C94DAAE72469}"/>
              </a:ext>
            </a:extLst>
          </p:cNvPr>
          <p:cNvSpPr/>
          <p:nvPr/>
        </p:nvSpPr>
        <p:spPr>
          <a:xfrm rot="5400000">
            <a:off x="2870200" y="3084911"/>
            <a:ext cx="4923790" cy="935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GB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6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010AE-2C00-4C8D-A2BC-29050BAD3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7797800" y="2505075"/>
            <a:ext cx="5943600" cy="18478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AC3CB6-B4DD-4FA0-A54D-7D24443F4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859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5ED97C-37EC-4343-8C66-C94DAAE72469}"/>
              </a:ext>
            </a:extLst>
          </p:cNvPr>
          <p:cNvSpPr/>
          <p:nvPr/>
        </p:nvSpPr>
        <p:spPr>
          <a:xfrm rot="5400000">
            <a:off x="2870200" y="3084911"/>
            <a:ext cx="4923790" cy="935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GB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2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010AE-2C00-4C8D-A2BC-29050BAD3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7797800" y="2505075"/>
            <a:ext cx="5943600" cy="18478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404F00-EE7C-48F8-889A-40E0550B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880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6 Term 1</a:t>
            </a:r>
          </a:p>
          <a:p>
            <a:pPr algn="ctr"/>
            <a:r>
              <a:rPr lang="en-GB" b="1" dirty="0"/>
              <a:t>Shapes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05" y="3429000"/>
            <a:ext cx="5841387" cy="3262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812" y="3664001"/>
            <a:ext cx="4680797" cy="29273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6C1DEC-EDDF-4B83-98EC-BBB2D278E47E}"/>
              </a:ext>
            </a:extLst>
          </p:cNvPr>
          <p:cNvSpPr txBox="1"/>
          <p:nvPr/>
        </p:nvSpPr>
        <p:spPr>
          <a:xfrm>
            <a:off x="1074198" y="1184661"/>
            <a:ext cx="5344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Question 1 : Draw the following shapes</a:t>
            </a:r>
          </a:p>
          <a:p>
            <a:r>
              <a:rPr lang="en-GB" sz="1200" dirty="0"/>
              <a:t>a) A square	     b) A rectangle        c) A circle             d) A triangle</a:t>
            </a:r>
          </a:p>
          <a:p>
            <a:endParaRPr lang="en-GB" sz="1200" dirty="0"/>
          </a:p>
          <a:p>
            <a:r>
              <a:rPr lang="en-GB" sz="1200" dirty="0"/>
              <a:t>e) A semi-circle     f) A pentagon        g) An octagon      h) A hexagon</a:t>
            </a:r>
          </a:p>
          <a:p>
            <a:endParaRPr lang="en-GB" sz="1200" dirty="0"/>
          </a:p>
          <a:p>
            <a:r>
              <a:rPr lang="en-GB" sz="1200" dirty="0" err="1"/>
              <a:t>i</a:t>
            </a:r>
            <a:r>
              <a:rPr lang="en-GB" sz="1200" dirty="0"/>
              <a:t>) A decagon          j) A heptagon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CD342D-573A-4785-8038-7C984679A0B6}"/>
              </a:ext>
            </a:extLst>
          </p:cNvPr>
          <p:cNvSpPr/>
          <p:nvPr/>
        </p:nvSpPr>
        <p:spPr>
          <a:xfrm>
            <a:off x="7070232" y="4873841"/>
            <a:ext cx="1116762" cy="16423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7F0BB1-8976-4BC6-B54A-48F8BD610D05}"/>
              </a:ext>
            </a:extLst>
          </p:cNvPr>
          <p:cNvSpPr txBox="1"/>
          <p:nvPr/>
        </p:nvSpPr>
        <p:spPr>
          <a:xfrm>
            <a:off x="6974232" y="4995442"/>
            <a:ext cx="1849060" cy="1399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200000"/>
              </a:lnSpc>
              <a:buAutoNum type="arabicParenR"/>
            </a:pPr>
            <a:r>
              <a:rPr lang="en-GB" sz="1100" dirty="0"/>
              <a:t>Name shape A</a:t>
            </a:r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GB" sz="1100" dirty="0"/>
              <a:t>Name shape B</a:t>
            </a:r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GB" sz="1100" dirty="0"/>
              <a:t>Name shape C</a:t>
            </a:r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GB" sz="1100" dirty="0"/>
              <a:t>Name shape 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9D3CC7-86E7-4858-BAB9-E328B082CC30}"/>
              </a:ext>
            </a:extLst>
          </p:cNvPr>
          <p:cNvSpPr txBox="1"/>
          <p:nvPr/>
        </p:nvSpPr>
        <p:spPr>
          <a:xfrm>
            <a:off x="7226423" y="1140273"/>
            <a:ext cx="2510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Draw 4 different hexagons</a:t>
            </a:r>
          </a:p>
        </p:txBody>
      </p:sp>
    </p:spTree>
    <p:extLst>
      <p:ext uri="{BB962C8B-B14F-4D97-AF65-F5344CB8AC3E}">
        <p14:creationId xmlns:p14="http://schemas.microsoft.com/office/powerpoint/2010/main" val="2331747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6 Term 1</a:t>
            </a:r>
          </a:p>
          <a:p>
            <a:pPr algn="ctr"/>
            <a:r>
              <a:rPr lang="en-GB" b="1" dirty="0"/>
              <a:t>Shapes- lesson 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897" y="1035270"/>
            <a:ext cx="4850524" cy="42304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486" y="3141831"/>
            <a:ext cx="5198507" cy="23177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4696F3-8937-4EE7-A3CC-895833179E0A}"/>
              </a:ext>
            </a:extLst>
          </p:cNvPr>
          <p:cNvSpPr txBox="1"/>
          <p:nvPr/>
        </p:nvSpPr>
        <p:spPr>
          <a:xfrm>
            <a:off x="914400" y="987940"/>
            <a:ext cx="36032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Draw the following 3D shapes</a:t>
            </a:r>
          </a:p>
          <a:p>
            <a:endParaRPr lang="en-GB" sz="1200" dirty="0"/>
          </a:p>
          <a:p>
            <a:pPr marL="228600" indent="-228600">
              <a:buAutoNum type="alphaLcParenR"/>
            </a:pPr>
            <a:r>
              <a:rPr lang="en-GB" sz="1200" dirty="0"/>
              <a:t>A cube            b) A cuboid                    c) A sphere</a:t>
            </a:r>
          </a:p>
          <a:p>
            <a:pPr marL="228600" indent="-228600">
              <a:buAutoNum type="alphaLcParenR"/>
            </a:pPr>
            <a:endParaRPr lang="en-GB" sz="1200" dirty="0"/>
          </a:p>
          <a:p>
            <a:r>
              <a:rPr lang="en-GB" sz="1200" dirty="0"/>
              <a:t>d) A cylinder        e) A triangular prism    f) A cone</a:t>
            </a:r>
          </a:p>
          <a:p>
            <a:endParaRPr lang="en-GB" sz="1200" dirty="0"/>
          </a:p>
          <a:p>
            <a:r>
              <a:rPr lang="en-GB" sz="1200" dirty="0"/>
              <a:t>g) A square-based pyramid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FA01D0-B3F0-465A-838F-D9B348AA0117}"/>
              </a:ext>
            </a:extLst>
          </p:cNvPr>
          <p:cNvSpPr/>
          <p:nvPr/>
        </p:nvSpPr>
        <p:spPr>
          <a:xfrm>
            <a:off x="1032486" y="3080490"/>
            <a:ext cx="4942186" cy="383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16D825-44A4-4160-9921-2A5976D3380B}"/>
              </a:ext>
            </a:extLst>
          </p:cNvPr>
          <p:cNvSpPr txBox="1"/>
          <p:nvPr/>
        </p:nvSpPr>
        <p:spPr>
          <a:xfrm>
            <a:off x="1032486" y="3093487"/>
            <a:ext cx="5198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For each pair of shapes, state whether they are congruent or not congruent</a:t>
            </a:r>
          </a:p>
        </p:txBody>
      </p:sp>
    </p:spTree>
    <p:extLst>
      <p:ext uri="{BB962C8B-B14F-4D97-AF65-F5344CB8AC3E}">
        <p14:creationId xmlns:p14="http://schemas.microsoft.com/office/powerpoint/2010/main" val="3993335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6 Term 1</a:t>
            </a:r>
          </a:p>
          <a:p>
            <a:pPr algn="ctr"/>
            <a:r>
              <a:rPr lang="en-GB" b="1" dirty="0"/>
              <a:t>Perimeter- Counting squares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65" y="977546"/>
            <a:ext cx="5027394" cy="2593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783" y="1161394"/>
            <a:ext cx="5992318" cy="43723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BC8D79-9332-4AAE-9425-C6B980B6FC21}"/>
              </a:ext>
            </a:extLst>
          </p:cNvPr>
          <p:cNvSpPr/>
          <p:nvPr/>
        </p:nvSpPr>
        <p:spPr>
          <a:xfrm>
            <a:off x="506027" y="977546"/>
            <a:ext cx="4065973" cy="404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52922-56D1-472E-9555-55DC82F13749}"/>
              </a:ext>
            </a:extLst>
          </p:cNvPr>
          <p:cNvSpPr txBox="1"/>
          <p:nvPr/>
        </p:nvSpPr>
        <p:spPr>
          <a:xfrm>
            <a:off x="681688" y="977546"/>
            <a:ext cx="4145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The following shapes are drawn on centimetre-square paper.</a:t>
            </a:r>
          </a:p>
          <a:p>
            <a:r>
              <a:rPr lang="en-GB" sz="1200" dirty="0"/>
              <a:t>Find the perimeter of each shape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0E79D3-7A7E-45C7-8923-88222323D19A}"/>
              </a:ext>
            </a:extLst>
          </p:cNvPr>
          <p:cNvSpPr/>
          <p:nvPr/>
        </p:nvSpPr>
        <p:spPr>
          <a:xfrm>
            <a:off x="5750783" y="1179653"/>
            <a:ext cx="5100097" cy="395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D35CFF-F3FB-4C14-AB70-B4CF5273C676}"/>
              </a:ext>
            </a:extLst>
          </p:cNvPr>
          <p:cNvSpPr txBox="1"/>
          <p:nvPr/>
        </p:nvSpPr>
        <p:spPr>
          <a:xfrm>
            <a:off x="6674006" y="989892"/>
            <a:ext cx="4145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The following shapes are drawn on centimetre-square paper.</a:t>
            </a:r>
          </a:p>
          <a:p>
            <a:r>
              <a:rPr lang="en-GB" sz="1200" dirty="0"/>
              <a:t>Find the perimeter of each shape</a:t>
            </a:r>
          </a:p>
        </p:txBody>
      </p:sp>
    </p:spTree>
    <p:extLst>
      <p:ext uri="{BB962C8B-B14F-4D97-AF65-F5344CB8AC3E}">
        <p14:creationId xmlns:p14="http://schemas.microsoft.com/office/powerpoint/2010/main" val="1761209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6 Term 1</a:t>
            </a:r>
          </a:p>
          <a:p>
            <a:pPr algn="ctr"/>
            <a:r>
              <a:rPr lang="en-GB" b="1"/>
              <a:t>Perimeter 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83" y="913354"/>
            <a:ext cx="5693752" cy="50019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735" y="878900"/>
            <a:ext cx="5605249" cy="41604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64E7A8-DFDF-40E4-AFFB-051ADAB44052}"/>
              </a:ext>
            </a:extLst>
          </p:cNvPr>
          <p:cNvSpPr/>
          <p:nvPr/>
        </p:nvSpPr>
        <p:spPr>
          <a:xfrm>
            <a:off x="995680" y="913354"/>
            <a:ext cx="3352800" cy="265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47FCFC-43FE-4E43-8905-68B5F77F7E62}"/>
              </a:ext>
            </a:extLst>
          </p:cNvPr>
          <p:cNvSpPr/>
          <p:nvPr/>
        </p:nvSpPr>
        <p:spPr>
          <a:xfrm>
            <a:off x="995680" y="3616960"/>
            <a:ext cx="3586480" cy="265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D16144-D88D-4CF0-B280-0635BF215024}"/>
              </a:ext>
            </a:extLst>
          </p:cNvPr>
          <p:cNvSpPr/>
          <p:nvPr/>
        </p:nvSpPr>
        <p:spPr>
          <a:xfrm>
            <a:off x="6545135" y="942658"/>
            <a:ext cx="4129406" cy="235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C63071-60BE-4CE2-BA6B-EAC3817875A4}"/>
              </a:ext>
            </a:extLst>
          </p:cNvPr>
          <p:cNvSpPr/>
          <p:nvPr/>
        </p:nvSpPr>
        <p:spPr>
          <a:xfrm>
            <a:off x="6545135" y="2265680"/>
            <a:ext cx="4214305" cy="345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AD002A-F553-41BF-B9AA-2F8F65463E16}"/>
              </a:ext>
            </a:extLst>
          </p:cNvPr>
          <p:cNvSpPr/>
          <p:nvPr/>
        </p:nvSpPr>
        <p:spPr>
          <a:xfrm>
            <a:off x="6417794" y="3698240"/>
            <a:ext cx="4214305" cy="235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0B4048-5FED-4B0F-9C27-387A433A93C9}"/>
              </a:ext>
            </a:extLst>
          </p:cNvPr>
          <p:cNvSpPr txBox="1"/>
          <p:nvPr/>
        </p:nvSpPr>
        <p:spPr>
          <a:xfrm>
            <a:off x="1148080" y="762000"/>
            <a:ext cx="477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Work out the perimeter of each of the following shapes</a:t>
            </a:r>
          </a:p>
        </p:txBody>
      </p:sp>
    </p:spTree>
    <p:extLst>
      <p:ext uri="{BB962C8B-B14F-4D97-AF65-F5344CB8AC3E}">
        <p14:creationId xmlns:p14="http://schemas.microsoft.com/office/powerpoint/2010/main" val="1728954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0" y="142577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Year 10 </a:t>
            </a:r>
            <a:r>
              <a:rPr lang="en-GB" b="1" dirty="0"/>
              <a:t>Inclusion work week 6 Term 1</a:t>
            </a:r>
          </a:p>
          <a:p>
            <a:pPr algn="ctr"/>
            <a:r>
              <a:rPr lang="en-GB" b="1" dirty="0"/>
              <a:t>Area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3519CB-93B3-42B5-834D-18704803B489}"/>
              </a:ext>
            </a:extLst>
          </p:cNvPr>
          <p:cNvSpPr/>
          <p:nvPr/>
        </p:nvSpPr>
        <p:spPr>
          <a:xfrm>
            <a:off x="632015" y="862550"/>
            <a:ext cx="4610545" cy="498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257D9A-DDDE-4015-AECB-A5C65B5B62D4}"/>
              </a:ext>
            </a:extLst>
          </p:cNvPr>
          <p:cNvSpPr/>
          <p:nvPr/>
        </p:nvSpPr>
        <p:spPr>
          <a:xfrm>
            <a:off x="6904965" y="1059185"/>
            <a:ext cx="4214305" cy="345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7BCEC0-D227-45EF-BB3E-DB697A28FD02}"/>
              </a:ext>
            </a:extLst>
          </p:cNvPr>
          <p:cNvSpPr/>
          <p:nvPr/>
        </p:nvSpPr>
        <p:spPr>
          <a:xfrm>
            <a:off x="6096000" y="4741072"/>
            <a:ext cx="4214305" cy="345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99886B-2645-4E6D-8772-46C96DE31A6D}"/>
              </a:ext>
            </a:extLst>
          </p:cNvPr>
          <p:cNvSpPr/>
          <p:nvPr/>
        </p:nvSpPr>
        <p:spPr>
          <a:xfrm>
            <a:off x="720914" y="3776084"/>
            <a:ext cx="4214305" cy="345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142A165-F2A5-4E47-924D-411025F8D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34" y="1361440"/>
            <a:ext cx="4371493" cy="20816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1D157E-DA93-4A83-A262-A0A8F2AA0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0" y="4076838"/>
            <a:ext cx="5200650" cy="14668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8CC7618-6CB9-4D49-9EB9-899D220FE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674" y="1276798"/>
            <a:ext cx="4848882" cy="12755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DC10AC-08DB-48B0-892B-305EF4478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9050" y="3798943"/>
            <a:ext cx="5635784" cy="122002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325B762-FF27-4F5B-84EB-049B08D9FE00}"/>
              </a:ext>
            </a:extLst>
          </p:cNvPr>
          <p:cNvSpPr txBox="1"/>
          <p:nvPr/>
        </p:nvSpPr>
        <p:spPr>
          <a:xfrm>
            <a:off x="1290320" y="1111995"/>
            <a:ext cx="3373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Work out the area of each of he shapes below</a:t>
            </a:r>
          </a:p>
        </p:txBody>
      </p:sp>
    </p:spTree>
    <p:extLst>
      <p:ext uri="{BB962C8B-B14F-4D97-AF65-F5344CB8AC3E}">
        <p14:creationId xmlns:p14="http://schemas.microsoft.com/office/powerpoint/2010/main" val="2555366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Year 10 </a:t>
            </a:r>
            <a:r>
              <a:rPr lang="en-GB" b="1" dirty="0"/>
              <a:t>Inclusion work week 6 Term 1</a:t>
            </a:r>
          </a:p>
          <a:p>
            <a:pPr algn="ctr"/>
            <a:r>
              <a:rPr lang="en-GB" b="1" dirty="0"/>
              <a:t>Area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34" y="1238995"/>
            <a:ext cx="6866964" cy="43800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8D2BB4D-833F-4A36-9C4A-E87054D1AB94}"/>
              </a:ext>
            </a:extLst>
          </p:cNvPr>
          <p:cNvSpPr/>
          <p:nvPr/>
        </p:nvSpPr>
        <p:spPr>
          <a:xfrm>
            <a:off x="795534" y="1238995"/>
            <a:ext cx="1124706" cy="213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7A598A-B233-4F4D-8166-6331F462D326}"/>
              </a:ext>
            </a:extLst>
          </p:cNvPr>
          <p:cNvSpPr txBox="1"/>
          <p:nvPr/>
        </p:nvSpPr>
        <p:spPr>
          <a:xfrm>
            <a:off x="855896" y="920448"/>
            <a:ext cx="3373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Work out the area of each of he shapes below</a:t>
            </a:r>
          </a:p>
        </p:txBody>
      </p:sp>
    </p:spTree>
    <p:extLst>
      <p:ext uri="{BB962C8B-B14F-4D97-AF65-F5344CB8AC3E}">
        <p14:creationId xmlns:p14="http://schemas.microsoft.com/office/powerpoint/2010/main" val="2252833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5ED97C-37EC-4343-8C66-C94DAAE72469}"/>
              </a:ext>
            </a:extLst>
          </p:cNvPr>
          <p:cNvSpPr/>
          <p:nvPr/>
        </p:nvSpPr>
        <p:spPr>
          <a:xfrm rot="5400000">
            <a:off x="2870200" y="3084911"/>
            <a:ext cx="4923790" cy="935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GB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7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010AE-2C00-4C8D-A2BC-29050BAD3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7797800" y="2505075"/>
            <a:ext cx="5943600" cy="18478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8C7EAE-08F5-495A-9A14-AFA0C8329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128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7 Term 1</a:t>
            </a:r>
          </a:p>
          <a:p>
            <a:pPr algn="ctr"/>
            <a:r>
              <a:rPr lang="en-GB" b="1" dirty="0"/>
              <a:t>Volume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24" y="748485"/>
            <a:ext cx="4466082" cy="28933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35" y="3880915"/>
            <a:ext cx="4230558" cy="2671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767" y="3580994"/>
            <a:ext cx="3221914" cy="3082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4767" y="637050"/>
            <a:ext cx="3221914" cy="294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77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Year 10 </a:t>
            </a:r>
            <a:r>
              <a:rPr lang="en-GB" b="1" dirty="0"/>
              <a:t>Inclusion work </a:t>
            </a:r>
            <a:r>
              <a:rPr lang="en-GB" b="1"/>
              <a:t>week </a:t>
            </a:r>
            <a:r>
              <a:rPr lang="en-GB" b="1" dirty="0"/>
              <a:t>7</a:t>
            </a:r>
            <a:r>
              <a:rPr lang="en-GB" b="1"/>
              <a:t> </a:t>
            </a:r>
            <a:r>
              <a:rPr lang="en-GB" b="1" dirty="0"/>
              <a:t>Term 1</a:t>
            </a:r>
          </a:p>
          <a:p>
            <a:pPr algn="ctr"/>
            <a:r>
              <a:rPr lang="en-GB" b="1" dirty="0"/>
              <a:t>Volume- lesson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61F4A1-0D71-4129-9F75-71C359A0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90" y="1843902"/>
            <a:ext cx="6218459" cy="31701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4DD50A-C145-42FB-87C8-448F92960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668" y="1196511"/>
            <a:ext cx="4084674" cy="18670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E8A4D1-61E1-4E5C-A557-BBC9993B75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462" y="3889939"/>
            <a:ext cx="4023709" cy="16384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393962-9C39-4799-AC69-C35787861E99}"/>
              </a:ext>
            </a:extLst>
          </p:cNvPr>
          <p:cNvSpPr txBox="1"/>
          <p:nvPr/>
        </p:nvSpPr>
        <p:spPr>
          <a:xfrm>
            <a:off x="1076960" y="1196511"/>
            <a:ext cx="4399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Find the volume of each of the following cuboids: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955D90-CE18-42A0-868B-1A201E24DA27}"/>
              </a:ext>
            </a:extLst>
          </p:cNvPr>
          <p:cNvSpPr txBox="1"/>
          <p:nvPr/>
        </p:nvSpPr>
        <p:spPr>
          <a:xfrm>
            <a:off x="7843520" y="878900"/>
            <a:ext cx="1808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Find x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Find y</a:t>
            </a:r>
          </a:p>
        </p:txBody>
      </p:sp>
    </p:spTree>
    <p:extLst>
      <p:ext uri="{BB962C8B-B14F-4D97-AF65-F5344CB8AC3E}">
        <p14:creationId xmlns:p14="http://schemas.microsoft.com/office/powerpoint/2010/main" val="66769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5ED97C-37EC-4343-8C66-C94DAAE72469}"/>
              </a:ext>
            </a:extLst>
          </p:cNvPr>
          <p:cNvSpPr/>
          <p:nvPr/>
        </p:nvSpPr>
        <p:spPr>
          <a:xfrm rot="5400000">
            <a:off x="2870200" y="1169259"/>
            <a:ext cx="4923790" cy="476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 of lesson work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54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10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 1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Band 2-4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010AE-2C00-4C8D-A2BC-29050BAD3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7797800" y="2505075"/>
            <a:ext cx="5943600" cy="18478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72B153-1D12-4312-A75A-963A87FF7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676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</a:t>
            </a:r>
            <a:r>
              <a:rPr lang="en-GB" b="1"/>
              <a:t>week 2 </a:t>
            </a:r>
            <a:r>
              <a:rPr lang="en-GB" b="1" dirty="0"/>
              <a:t>Term 1</a:t>
            </a:r>
          </a:p>
          <a:p>
            <a:pPr algn="ctr"/>
            <a:r>
              <a:rPr lang="en-GB" b="1" dirty="0"/>
              <a:t>Number Basics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798" y="750826"/>
            <a:ext cx="4647005" cy="3649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86" y="3429000"/>
            <a:ext cx="5994107" cy="1073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453" y="4870983"/>
            <a:ext cx="5415957" cy="1001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6272" y="4530655"/>
            <a:ext cx="4633365" cy="1901676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D062A37-C6E7-483E-8187-437F972AC1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986270"/>
              </p:ext>
            </p:extLst>
          </p:nvPr>
        </p:nvGraphicFramePr>
        <p:xfrm>
          <a:off x="386375" y="965773"/>
          <a:ext cx="6188722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0334">
                  <a:extLst>
                    <a:ext uri="{9D8B030D-6E8A-4147-A177-3AD203B41FA5}">
                      <a16:colId xmlns:a16="http://schemas.microsoft.com/office/drawing/2014/main" val="1264321366"/>
                    </a:ext>
                  </a:extLst>
                </a:gridCol>
                <a:gridCol w="4276916">
                  <a:extLst>
                    <a:ext uri="{9D8B030D-6E8A-4147-A177-3AD203B41FA5}">
                      <a16:colId xmlns:a16="http://schemas.microsoft.com/office/drawing/2014/main" val="3933978073"/>
                    </a:ext>
                  </a:extLst>
                </a:gridCol>
                <a:gridCol w="1501472">
                  <a:extLst>
                    <a:ext uri="{9D8B030D-6E8A-4147-A177-3AD203B41FA5}">
                      <a16:colId xmlns:a16="http://schemas.microsoft.com/office/drawing/2014/main" val="2216492741"/>
                    </a:ext>
                  </a:extLst>
                </a:gridCol>
              </a:tblGrid>
              <a:tr h="168450">
                <a:tc>
                  <a:txBody>
                    <a:bodyPr/>
                    <a:lstStyle/>
                    <a:p>
                      <a:r>
                        <a:rPr lang="en-GB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Twenty two thousand four hundred and fifty three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22453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398037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r>
                        <a:rPr lang="en-GB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Forty three thousand two hundred and seventeen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040160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r>
                        <a:rPr lang="en-GB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Seventy thousand three hundred and twenty seven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3998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r>
                        <a:rPr lang="en-GB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Five hundred and forty three thousand and fifty 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284010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r>
                        <a:rPr lang="en-GB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Seven hundred and sixty eight thousand four hundred and 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953781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r>
                        <a:rPr lang="en-GB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Seventeen thousand and fifty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504083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r>
                        <a:rPr lang="en-GB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Nine hundred thousand two hundred and fifty four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292774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r>
                        <a:rPr lang="en-GB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Eight hundred thousand and seven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003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1822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5ED97C-37EC-4343-8C66-C94DAAE72469}"/>
              </a:ext>
            </a:extLst>
          </p:cNvPr>
          <p:cNvSpPr/>
          <p:nvPr/>
        </p:nvSpPr>
        <p:spPr>
          <a:xfrm rot="5400000">
            <a:off x="2870200" y="3084911"/>
            <a:ext cx="4923790" cy="935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GB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2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010AE-2C00-4C8D-A2BC-29050BAD3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7797800" y="2505075"/>
            <a:ext cx="5943600" cy="18478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9AC6E4-8A91-4786-B487-3BCA3862E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8640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</a:t>
            </a:r>
            <a:r>
              <a:rPr lang="en-GB" b="1"/>
              <a:t>week 2 </a:t>
            </a:r>
            <a:r>
              <a:rPr lang="en-GB" b="1" dirty="0"/>
              <a:t>Term 1</a:t>
            </a:r>
          </a:p>
          <a:p>
            <a:pPr algn="ctr"/>
            <a:r>
              <a:rPr lang="en-GB" b="1" dirty="0"/>
              <a:t>Number Basics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872" y="3303373"/>
            <a:ext cx="4222628" cy="33161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798" y="2716539"/>
            <a:ext cx="3167949" cy="42239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209" y="814863"/>
            <a:ext cx="4633365" cy="1901676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5E1889B-EDE6-440A-9DD1-9910EB98608F}"/>
              </a:ext>
            </a:extLst>
          </p:cNvPr>
          <p:cNvGraphicFramePr>
            <a:graphicFrameLocks noGrp="1"/>
          </p:cNvGraphicFramePr>
          <p:nvPr/>
        </p:nvGraphicFramePr>
        <p:xfrm>
          <a:off x="386375" y="965773"/>
          <a:ext cx="6188722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0334">
                  <a:extLst>
                    <a:ext uri="{9D8B030D-6E8A-4147-A177-3AD203B41FA5}">
                      <a16:colId xmlns:a16="http://schemas.microsoft.com/office/drawing/2014/main" val="1264321366"/>
                    </a:ext>
                  </a:extLst>
                </a:gridCol>
                <a:gridCol w="4276916">
                  <a:extLst>
                    <a:ext uri="{9D8B030D-6E8A-4147-A177-3AD203B41FA5}">
                      <a16:colId xmlns:a16="http://schemas.microsoft.com/office/drawing/2014/main" val="3933978073"/>
                    </a:ext>
                  </a:extLst>
                </a:gridCol>
                <a:gridCol w="1501472">
                  <a:extLst>
                    <a:ext uri="{9D8B030D-6E8A-4147-A177-3AD203B41FA5}">
                      <a16:colId xmlns:a16="http://schemas.microsoft.com/office/drawing/2014/main" val="2216492741"/>
                    </a:ext>
                  </a:extLst>
                </a:gridCol>
              </a:tblGrid>
              <a:tr h="168450">
                <a:tc>
                  <a:txBody>
                    <a:bodyPr/>
                    <a:lstStyle/>
                    <a:p>
                      <a:r>
                        <a:rPr lang="en-GB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Twenty two thousand four hundred and fifty three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22453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398037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r>
                        <a:rPr lang="en-GB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Forty three thousand two hundred and seventeen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040160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r>
                        <a:rPr lang="en-GB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Seventy thousand three hundred and twenty seven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3998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r>
                        <a:rPr lang="en-GB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Five hundred and forty three thousand and fifty 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284010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r>
                        <a:rPr lang="en-GB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Seven hundred and sixty eight thousand four hundred and 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953781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r>
                        <a:rPr lang="en-GB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Seventeen thousand and fifty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504083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r>
                        <a:rPr lang="en-GB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Nine hundred thousand two hundred and fifty four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292774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r>
                        <a:rPr lang="en-GB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Eight hundred thousand and seven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00334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EF04AB1-2C38-4BEB-8AAA-7A98FD7B3065}"/>
              </a:ext>
            </a:extLst>
          </p:cNvPr>
          <p:cNvSpPr/>
          <p:nvPr/>
        </p:nvSpPr>
        <p:spPr>
          <a:xfrm>
            <a:off x="4731798" y="3222594"/>
            <a:ext cx="665825" cy="301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5C4A3583-4968-4D44-9108-82763F015FDC}"/>
              </a:ext>
            </a:extLst>
          </p:cNvPr>
          <p:cNvSpPr/>
          <p:nvPr/>
        </p:nvSpPr>
        <p:spPr>
          <a:xfrm>
            <a:off x="66674" y="71437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8540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2 Term 1</a:t>
            </a:r>
          </a:p>
          <a:p>
            <a:pPr algn="ctr"/>
            <a:r>
              <a:rPr lang="en-GB" b="1" dirty="0"/>
              <a:t>Addition &amp; Subtraction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314" y="637342"/>
            <a:ext cx="3438525" cy="2886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96" y="3685758"/>
            <a:ext cx="3190875" cy="2943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9038" y="1035270"/>
            <a:ext cx="3492250" cy="2944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1193" y="4208894"/>
            <a:ext cx="5657282" cy="18969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F997AE-08A8-4425-8D0D-E846595C2BE1}"/>
              </a:ext>
            </a:extLst>
          </p:cNvPr>
          <p:cNvSpPr/>
          <p:nvPr/>
        </p:nvSpPr>
        <p:spPr>
          <a:xfrm>
            <a:off x="5262880" y="4208894"/>
            <a:ext cx="4863042" cy="332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9102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2 Term 1</a:t>
            </a:r>
          </a:p>
          <a:p>
            <a:pPr algn="ctr"/>
            <a:r>
              <a:rPr lang="en-GB" b="1" dirty="0"/>
              <a:t>Multiplication &amp; Division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14" y="3977110"/>
            <a:ext cx="6200853" cy="20019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553" y="4089557"/>
            <a:ext cx="4427779" cy="6098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614" y="1035270"/>
            <a:ext cx="5508146" cy="24951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7397" y="997739"/>
            <a:ext cx="3592093" cy="253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232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</a:t>
            </a:r>
            <a:r>
              <a:rPr lang="en-GB" b="1"/>
              <a:t>week 2 </a:t>
            </a:r>
            <a:r>
              <a:rPr lang="en-GB" b="1" dirty="0"/>
              <a:t>Term 1</a:t>
            </a:r>
          </a:p>
          <a:p>
            <a:pPr algn="ctr"/>
            <a:r>
              <a:rPr lang="en-GB" b="1" dirty="0"/>
              <a:t>Long Multiplication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78" y="1035270"/>
            <a:ext cx="5885808" cy="2494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919" y="521414"/>
            <a:ext cx="1216919" cy="3297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6406" y="3971276"/>
            <a:ext cx="4118904" cy="2285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903" y="4489262"/>
            <a:ext cx="5507275" cy="9349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B8E59F-65A7-44C8-9FBE-8098BF4AAF47}"/>
              </a:ext>
            </a:extLst>
          </p:cNvPr>
          <p:cNvSpPr/>
          <p:nvPr/>
        </p:nvSpPr>
        <p:spPr>
          <a:xfrm>
            <a:off x="1016000" y="4389120"/>
            <a:ext cx="96520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1117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2 Term 1</a:t>
            </a:r>
          </a:p>
          <a:p>
            <a:pPr algn="ctr"/>
            <a:r>
              <a:rPr lang="en-GB" b="1" dirty="0"/>
              <a:t>Long Division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260" y="1225598"/>
            <a:ext cx="4673428" cy="23053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39" y="3940893"/>
            <a:ext cx="5901603" cy="17117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3E7F34-FF49-4979-BDC3-6638F1F82BF9}"/>
              </a:ext>
            </a:extLst>
          </p:cNvPr>
          <p:cNvSpPr txBox="1"/>
          <p:nvPr/>
        </p:nvSpPr>
        <p:spPr>
          <a:xfrm>
            <a:off x="1211762" y="1258689"/>
            <a:ext cx="393192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Work out the answers to following divisions</a:t>
            </a:r>
          </a:p>
          <a:p>
            <a:endParaRPr lang="en-GB" sz="1400" dirty="0"/>
          </a:p>
          <a:p>
            <a:pPr marL="228600" indent="-228600">
              <a:buAutoNum type="alphaLcParenR"/>
            </a:pPr>
            <a:r>
              <a:rPr lang="en-GB" sz="1400" dirty="0"/>
              <a:t>84 ÷ 4     b) 52 ÷ 2        c) 72 ÷ 3        d) 75 ÷ 5</a:t>
            </a:r>
          </a:p>
          <a:p>
            <a:pPr marL="228600" indent="-228600">
              <a:buAutoNum type="alphaLcParenR"/>
            </a:pPr>
            <a:endParaRPr lang="en-GB" sz="1400" dirty="0"/>
          </a:p>
          <a:p>
            <a:r>
              <a:rPr lang="en-GB" sz="1400" dirty="0"/>
              <a:t>e) 54 ÷ 3      f) 68 ÷ 4          g) 90 ÷ 5        h) 84 ÷ 6</a:t>
            </a:r>
          </a:p>
          <a:p>
            <a:endParaRPr lang="en-GB" sz="1400" dirty="0"/>
          </a:p>
          <a:p>
            <a:r>
              <a:rPr lang="en-GB" sz="1400" dirty="0" err="1"/>
              <a:t>i</a:t>
            </a:r>
            <a:r>
              <a:rPr lang="en-GB" sz="1400" dirty="0"/>
              <a:t>) 91 ÷ 7       j) 81 ÷ 3         k) 87 ÷ 3        dl 92 ÷ </a:t>
            </a:r>
            <a:r>
              <a:rPr lang="en-GB" sz="1200" dirty="0"/>
              <a:t>4</a:t>
            </a:r>
          </a:p>
          <a:p>
            <a:endParaRPr lang="en-GB" sz="1200" dirty="0"/>
          </a:p>
          <a:p>
            <a:pPr marL="228600" indent="-228600">
              <a:buAutoNum type="alphaLcParenR"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841766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5ED97C-37EC-4343-8C66-C94DAAE72469}"/>
              </a:ext>
            </a:extLst>
          </p:cNvPr>
          <p:cNvSpPr/>
          <p:nvPr/>
        </p:nvSpPr>
        <p:spPr>
          <a:xfrm rot="5400000">
            <a:off x="2870200" y="3084911"/>
            <a:ext cx="4923790" cy="935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GB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3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010AE-2C00-4C8D-A2BC-29050BAD3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7797800" y="2505075"/>
            <a:ext cx="5943600" cy="18478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78BCCF-306A-4542-8C36-8AA337BBC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2409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3 Term 1</a:t>
            </a:r>
          </a:p>
          <a:p>
            <a:pPr algn="ctr"/>
            <a:r>
              <a:rPr lang="en-GB" b="1" dirty="0"/>
              <a:t>Types of Number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48" y="878900"/>
            <a:ext cx="6569111" cy="38619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00378B-D8F2-405D-B09F-A070FB9E3A69}"/>
                  </a:ext>
                </a:extLst>
              </p:cNvPr>
              <p:cNvSpPr txBox="1"/>
              <p:nvPr/>
            </p:nvSpPr>
            <p:spPr>
              <a:xfrm>
                <a:off x="1328602" y="5091846"/>
                <a:ext cx="4328160" cy="76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Work out each of the following</a:t>
                </a:r>
              </a:p>
              <a:p>
                <a:endParaRPr lang="en-GB" sz="1400" dirty="0"/>
              </a:p>
              <a:p>
                <a:r>
                  <a:rPr lang="en-GB" sz="1400" dirty="0"/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en-GB" sz="1400" dirty="0"/>
                  <a:t>     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GB" sz="1400" dirty="0"/>
                  <a:t> 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ra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en-GB" sz="1400" dirty="0"/>
                  <a:t>d)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en-GB" sz="1400" dirty="0"/>
                  <a:t>     e)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e>
                    </m:rad>
                  </m:oMath>
                </a14:m>
                <a:r>
                  <a:rPr lang="en-GB" sz="1400" dirty="0"/>
                  <a:t>     f)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144</m:t>
                        </m:r>
                      </m:e>
                    </m:rad>
                  </m:oMath>
                </a14:m>
                <a:endParaRPr lang="en-GB" sz="1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00378B-D8F2-405D-B09F-A070FB9E3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602" y="5091846"/>
                <a:ext cx="4328160" cy="761106"/>
              </a:xfrm>
              <a:prstGeom prst="rect">
                <a:avLst/>
              </a:prstGeom>
              <a:blipFill>
                <a:blip r:embed="rId3"/>
                <a:stretch>
                  <a:fillRect l="-423" t="-800"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6CF389-0B4A-470A-A64C-515BC05884DC}"/>
                  </a:ext>
                </a:extLst>
              </p:cNvPr>
              <p:cNvSpPr txBox="1"/>
              <p:nvPr/>
            </p:nvSpPr>
            <p:spPr>
              <a:xfrm>
                <a:off x="6095998" y="5091846"/>
                <a:ext cx="5435601" cy="768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Work out each of the following</a:t>
                </a:r>
              </a:p>
              <a:p>
                <a:endParaRPr lang="en-GB" sz="1400" dirty="0"/>
              </a:p>
              <a:p>
                <a:r>
                  <a:rPr lang="en-GB" sz="1400" dirty="0"/>
                  <a:t>a)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en-GB" sz="1400" dirty="0"/>
                  <a:t>       b)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GB" sz="140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e>
                    </m:rad>
                  </m:oMath>
                </a14:m>
                <a:r>
                  <a:rPr lang="en-GB" sz="1400" dirty="0"/>
                  <a:t>         c)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GB" sz="140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125</m:t>
                        </m:r>
                      </m:e>
                    </m:rad>
                  </m:oMath>
                </a14:m>
                <a:r>
                  <a:rPr lang="en-GB" sz="1400" dirty="0"/>
                  <a:t>     d)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GB" sz="140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e>
                    </m:rad>
                  </m:oMath>
                </a14:m>
                <a:r>
                  <a:rPr lang="en-GB" sz="1400" dirty="0"/>
                  <a:t>      e)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GB" sz="140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en-GB" sz="1400" dirty="0"/>
                  <a:t>    f)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GB" sz="140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e>
                    </m:rad>
                  </m:oMath>
                </a14:m>
                <a:endParaRPr lang="en-GB" sz="1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6CF389-0B4A-470A-A64C-515BC0588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8" y="5091846"/>
                <a:ext cx="5435601" cy="768928"/>
              </a:xfrm>
              <a:prstGeom prst="rect">
                <a:avLst/>
              </a:prstGeom>
              <a:blipFill>
                <a:blip r:embed="rId4"/>
                <a:stretch>
                  <a:fillRect l="-336" t="-794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1123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3 Term 1</a:t>
            </a:r>
          </a:p>
          <a:p>
            <a:pPr algn="ctr"/>
            <a:r>
              <a:rPr lang="en-GB" b="1" dirty="0"/>
              <a:t>Multiples &amp; Factors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51" y="878900"/>
            <a:ext cx="6098272" cy="40791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0FAC60-4128-4547-B9E8-FD182A839ABE}"/>
              </a:ext>
            </a:extLst>
          </p:cNvPr>
          <p:cNvSpPr txBox="1"/>
          <p:nvPr/>
        </p:nvSpPr>
        <p:spPr>
          <a:xfrm>
            <a:off x="7782560" y="1035270"/>
            <a:ext cx="3667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Find the highest common factor of :</a:t>
            </a:r>
          </a:p>
          <a:p>
            <a:r>
              <a:rPr lang="en-GB" sz="1400" dirty="0"/>
              <a:t>a) 20 and 15     b) 32 and 48     c) 36 and 60</a:t>
            </a:r>
          </a:p>
          <a:p>
            <a:pPr marL="342900" indent="-342900">
              <a:buAutoNum type="alphaLcParenR"/>
            </a:pPr>
            <a:endParaRPr lang="en-GB" sz="1400" dirty="0"/>
          </a:p>
          <a:p>
            <a:pPr marL="342900" indent="-342900">
              <a:buAutoNum type="alphaLcParenR"/>
            </a:pPr>
            <a:endParaRPr lang="en-GB" sz="1400" dirty="0"/>
          </a:p>
          <a:p>
            <a:r>
              <a:rPr lang="en-GB" sz="1400" dirty="0"/>
              <a:t>d) 44 and 66        e) 27 and 72       f) 32 and 40</a:t>
            </a:r>
          </a:p>
          <a:p>
            <a:endParaRPr lang="en-GB" sz="1400" dirty="0"/>
          </a:p>
          <a:p>
            <a:endParaRPr lang="en-GB" sz="1400" dirty="0"/>
          </a:p>
          <a:p>
            <a:r>
              <a:rPr lang="en-GB" sz="1400" dirty="0"/>
              <a:t>g) 40 and 48        h) 40 and 60       </a:t>
            </a:r>
            <a:r>
              <a:rPr lang="en-GB" sz="1400" dirty="0" err="1"/>
              <a:t>i</a:t>
            </a:r>
            <a:r>
              <a:rPr lang="en-GB" sz="1400" dirty="0"/>
              <a:t>) 84 and 210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C1AD63-6FE4-4698-88E0-5F8FE88A564E}"/>
              </a:ext>
            </a:extLst>
          </p:cNvPr>
          <p:cNvSpPr txBox="1"/>
          <p:nvPr/>
        </p:nvSpPr>
        <p:spPr>
          <a:xfrm>
            <a:off x="7757244" y="3341590"/>
            <a:ext cx="3667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Find the lowest common multiple of :</a:t>
            </a:r>
          </a:p>
          <a:p>
            <a:r>
              <a:rPr lang="en-GB" sz="1400" dirty="0"/>
              <a:t>a) 4 and 6     b) 8 and 10     c) 5 and 6</a:t>
            </a:r>
          </a:p>
          <a:p>
            <a:pPr marL="342900" indent="-342900">
              <a:buAutoNum type="alphaLcParenR"/>
            </a:pPr>
            <a:endParaRPr lang="en-GB" sz="1400" dirty="0"/>
          </a:p>
          <a:p>
            <a:pPr marL="342900" indent="-342900">
              <a:buAutoNum type="alphaLcParenR"/>
            </a:pPr>
            <a:endParaRPr lang="en-GB" sz="1400" dirty="0"/>
          </a:p>
          <a:p>
            <a:r>
              <a:rPr lang="en-GB" sz="1400" dirty="0"/>
              <a:t>d) 8 and 12        e) 6 and 14       f) 15 and 20</a:t>
            </a:r>
          </a:p>
          <a:p>
            <a:endParaRPr lang="en-GB" sz="1400" dirty="0"/>
          </a:p>
          <a:p>
            <a:endParaRPr lang="en-GB" sz="1400" dirty="0"/>
          </a:p>
          <a:p>
            <a:r>
              <a:rPr lang="en-GB" sz="1400" dirty="0"/>
              <a:t>g) 12 and 15        h) 40 and 60       </a:t>
            </a:r>
            <a:r>
              <a:rPr lang="en-GB" sz="1400" dirty="0" err="1"/>
              <a:t>i</a:t>
            </a:r>
            <a:r>
              <a:rPr lang="en-GB" sz="1400" dirty="0"/>
              <a:t>) 10 and 25</a:t>
            </a:r>
          </a:p>
        </p:txBody>
      </p:sp>
    </p:spTree>
    <p:extLst>
      <p:ext uri="{BB962C8B-B14F-4D97-AF65-F5344CB8AC3E}">
        <p14:creationId xmlns:p14="http://schemas.microsoft.com/office/powerpoint/2010/main" val="35690876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44" y="637014"/>
            <a:ext cx="5835265" cy="33901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594" y="1219936"/>
            <a:ext cx="5659846" cy="46396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2041" y="850604"/>
            <a:ext cx="280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Prime factors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2E17B9-D944-4BA8-9078-F488211F3A94}"/>
              </a:ext>
            </a:extLst>
          </p:cNvPr>
          <p:cNvSpPr txBox="1"/>
          <p:nvPr/>
        </p:nvSpPr>
        <p:spPr>
          <a:xfrm>
            <a:off x="3573499" y="272622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3 Term 1</a:t>
            </a:r>
          </a:p>
          <a:p>
            <a:pPr algn="ctr"/>
            <a:r>
              <a:rPr lang="en-GB" b="1" dirty="0"/>
              <a:t>Prime Numbers</a:t>
            </a:r>
          </a:p>
        </p:txBody>
      </p:sp>
    </p:spTree>
    <p:extLst>
      <p:ext uri="{BB962C8B-B14F-4D97-AF65-F5344CB8AC3E}">
        <p14:creationId xmlns:p14="http://schemas.microsoft.com/office/powerpoint/2010/main" val="907066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Year 10 </a:t>
            </a:r>
            <a:r>
              <a:rPr lang="en-GB" b="1" dirty="0"/>
              <a:t>Inclusion work </a:t>
            </a:r>
            <a:r>
              <a:rPr lang="en-GB" b="1"/>
              <a:t>week 2 </a:t>
            </a:r>
            <a:r>
              <a:rPr lang="en-GB" b="1" dirty="0"/>
              <a:t>Term 1</a:t>
            </a:r>
          </a:p>
          <a:p>
            <a:pPr algn="ctr"/>
            <a:r>
              <a:rPr lang="en-GB" b="1" dirty="0"/>
              <a:t>Number Basics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75" y="1035270"/>
            <a:ext cx="5403379" cy="3226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875" y="4696840"/>
            <a:ext cx="5588854" cy="1102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425" y="1196187"/>
            <a:ext cx="5348277" cy="869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3588" y="2496560"/>
            <a:ext cx="5268403" cy="892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8900" y="3791796"/>
            <a:ext cx="4955377" cy="259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180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3 Term 1</a:t>
            </a:r>
          </a:p>
          <a:p>
            <a:pPr algn="ctr"/>
            <a:r>
              <a:rPr lang="en-GB" b="1" dirty="0"/>
              <a:t>Substitution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01" y="1035270"/>
            <a:ext cx="5302098" cy="46105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862" y="785019"/>
            <a:ext cx="3528848" cy="35876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442" y="4540350"/>
            <a:ext cx="5402862" cy="182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15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3 Term 1</a:t>
            </a:r>
          </a:p>
          <a:p>
            <a:pPr algn="ctr"/>
            <a:r>
              <a:rPr lang="en-GB" b="1" dirty="0"/>
              <a:t>Substitution with Negatives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22" y="850771"/>
            <a:ext cx="5297399" cy="7978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22" y="1648572"/>
            <a:ext cx="5850277" cy="2185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993" y="3771937"/>
            <a:ext cx="9436154" cy="2741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3807" y="1035270"/>
            <a:ext cx="5413432" cy="462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6761" y="1648572"/>
            <a:ext cx="5926461" cy="119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330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3 Term 1</a:t>
            </a:r>
          </a:p>
          <a:p>
            <a:pPr algn="ctr"/>
            <a:r>
              <a:rPr lang="en-GB" b="1" dirty="0"/>
              <a:t>Substitution to Solve</a:t>
            </a:r>
          </a:p>
        </p:txBody>
      </p:sp>
      <p:sp>
        <p:nvSpPr>
          <p:cNvPr id="2" name="Rectangle 1"/>
          <p:cNvSpPr/>
          <p:nvPr/>
        </p:nvSpPr>
        <p:spPr>
          <a:xfrm>
            <a:off x="6490138" y="1035270"/>
            <a:ext cx="54916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Use trial and improvement to find an approximate solutions of an equations.  There must be a trial at 2dp to decide which 1dp answer it is.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22" y="946575"/>
            <a:ext cx="5450815" cy="21323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672" y="3450334"/>
            <a:ext cx="5691912" cy="23723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254" y="2245385"/>
            <a:ext cx="4712015" cy="257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37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5ED97C-37EC-4343-8C66-C94DAAE72469}"/>
              </a:ext>
            </a:extLst>
          </p:cNvPr>
          <p:cNvSpPr/>
          <p:nvPr/>
        </p:nvSpPr>
        <p:spPr>
          <a:xfrm rot="5400000">
            <a:off x="2870200" y="3084911"/>
            <a:ext cx="4923790" cy="935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GB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4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010AE-2C00-4C8D-A2BC-29050BAD3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7797800" y="2505075"/>
            <a:ext cx="5943600" cy="18478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E3E7CD-E6C9-45DF-A9A1-7D672ACFB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954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Year 10 </a:t>
            </a:r>
            <a:r>
              <a:rPr lang="en-GB" b="1" dirty="0"/>
              <a:t>Inclusion work week 4 Term 1</a:t>
            </a:r>
          </a:p>
          <a:p>
            <a:pPr algn="ctr"/>
            <a:r>
              <a:rPr lang="en-GB" b="1" dirty="0"/>
              <a:t>Collecting Like Terms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64" y="3165788"/>
            <a:ext cx="6605422" cy="2981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2" y="878900"/>
            <a:ext cx="6314352" cy="22868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5923" y="1571026"/>
            <a:ext cx="5146185" cy="19762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6744" y="942982"/>
            <a:ext cx="3128553" cy="427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8092" y="5884709"/>
            <a:ext cx="7107484" cy="52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081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4 Term 1</a:t>
            </a:r>
          </a:p>
          <a:p>
            <a:pPr algn="ctr"/>
            <a:r>
              <a:rPr lang="en-GB" b="1" dirty="0"/>
              <a:t>Simplifying Expressions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77" y="805586"/>
            <a:ext cx="4689516" cy="3949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03" y="4972367"/>
            <a:ext cx="4587016" cy="16018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596" y="1118622"/>
            <a:ext cx="4769185" cy="33235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1596" y="4845596"/>
            <a:ext cx="5068901" cy="148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729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4 Term 1</a:t>
            </a:r>
          </a:p>
          <a:p>
            <a:pPr algn="ctr"/>
            <a:r>
              <a:rPr lang="en-GB" b="1" dirty="0"/>
              <a:t>Expanding Single Brackets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80" y="1035270"/>
            <a:ext cx="6443803" cy="41021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583" y="1035270"/>
            <a:ext cx="5025160" cy="519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735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5 Term 1</a:t>
            </a:r>
          </a:p>
          <a:p>
            <a:pPr algn="ctr"/>
            <a:r>
              <a:rPr lang="en-GB" b="1" dirty="0"/>
              <a:t>Expanding &amp; Simplify Brackets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21" y="386409"/>
            <a:ext cx="2363514" cy="6714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70" y="1197033"/>
            <a:ext cx="6559624" cy="11516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415" y="4890044"/>
            <a:ext cx="6897040" cy="1277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849" y="2780518"/>
            <a:ext cx="7342172" cy="19261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86971" y="563819"/>
            <a:ext cx="1450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Extension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2103" y="933151"/>
            <a:ext cx="4740164" cy="180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792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</a:t>
            </a:r>
            <a:r>
              <a:rPr lang="en-GB" b="1"/>
              <a:t>week </a:t>
            </a:r>
            <a:r>
              <a:rPr lang="en-GB" b="1" dirty="0"/>
              <a:t>4</a:t>
            </a:r>
            <a:r>
              <a:rPr lang="en-GB" b="1"/>
              <a:t> </a:t>
            </a:r>
            <a:r>
              <a:rPr lang="en-GB" b="1" dirty="0"/>
              <a:t>Term 1</a:t>
            </a:r>
          </a:p>
          <a:p>
            <a:pPr algn="ctr"/>
            <a:r>
              <a:rPr lang="en-GB" b="1" dirty="0"/>
              <a:t>Factorising Expressions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21" y="878900"/>
            <a:ext cx="6130143" cy="27169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79" y="3942610"/>
            <a:ext cx="1482780" cy="2414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3980" y="1227874"/>
            <a:ext cx="1546656" cy="22058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0874" y="4219553"/>
            <a:ext cx="1932868" cy="213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089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5ED97C-37EC-4343-8C66-C94DAAE72469}"/>
              </a:ext>
            </a:extLst>
          </p:cNvPr>
          <p:cNvSpPr/>
          <p:nvPr/>
        </p:nvSpPr>
        <p:spPr>
          <a:xfrm rot="5400000">
            <a:off x="2870200" y="3084911"/>
            <a:ext cx="4923790" cy="935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GB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5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010AE-2C00-4C8D-A2BC-29050BAD3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7797800" y="2505075"/>
            <a:ext cx="5943600" cy="18478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A6F7EB-0FE9-4152-8101-2487FE950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96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Year 10 </a:t>
            </a:r>
            <a:r>
              <a:rPr lang="en-GB" b="1" dirty="0"/>
              <a:t>Inclusion work </a:t>
            </a:r>
            <a:r>
              <a:rPr lang="en-GB" b="1"/>
              <a:t>week 2 </a:t>
            </a:r>
            <a:r>
              <a:rPr lang="en-GB" b="1" dirty="0"/>
              <a:t>Term 1</a:t>
            </a:r>
          </a:p>
          <a:p>
            <a:pPr algn="ctr"/>
            <a:r>
              <a:rPr lang="en-GB" b="1" dirty="0"/>
              <a:t>Addition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086" y="814863"/>
            <a:ext cx="5115646" cy="2499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274" y="3602366"/>
            <a:ext cx="5857875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144" y="4765594"/>
            <a:ext cx="5815005" cy="5358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909" y="5483893"/>
            <a:ext cx="4330555" cy="11075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414" y="3640410"/>
            <a:ext cx="3492250" cy="29442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617" y="644672"/>
            <a:ext cx="4587767" cy="278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231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5 Term 1</a:t>
            </a:r>
          </a:p>
          <a:p>
            <a:pPr algn="ctr"/>
            <a:r>
              <a:rPr lang="en-GB" b="1" dirty="0"/>
              <a:t>Function Machines (Output)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B45F72-27CD-4189-9920-E13691ACE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897" y="3661863"/>
            <a:ext cx="6356758" cy="23502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9AEDE4-BC20-4DA1-ACE7-1D700EFE1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576" y="971416"/>
            <a:ext cx="6198514" cy="211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357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5 Term 1</a:t>
            </a:r>
          </a:p>
          <a:p>
            <a:pPr algn="ctr"/>
            <a:r>
              <a:rPr lang="en-GB" b="1" dirty="0"/>
              <a:t>Function Machines (Input)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22" y="1008637"/>
            <a:ext cx="3479909" cy="53415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356" y="904855"/>
            <a:ext cx="3400425" cy="5372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447" y="935416"/>
            <a:ext cx="3338083" cy="2086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5657" y="3078234"/>
            <a:ext cx="2804337" cy="319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059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5 Term 1</a:t>
            </a:r>
          </a:p>
          <a:p>
            <a:pPr algn="ctr"/>
            <a:r>
              <a:rPr lang="en-GB" b="1" dirty="0"/>
              <a:t>Solving Equations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91" y="1086159"/>
            <a:ext cx="10039023" cy="36147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807" y="4908151"/>
            <a:ext cx="9554789" cy="110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244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5ED97C-37EC-4343-8C66-C94DAAE72469}"/>
              </a:ext>
            </a:extLst>
          </p:cNvPr>
          <p:cNvSpPr/>
          <p:nvPr/>
        </p:nvSpPr>
        <p:spPr>
          <a:xfrm rot="5400000">
            <a:off x="2870200" y="3084911"/>
            <a:ext cx="4923790" cy="935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GB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6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010AE-2C00-4C8D-A2BC-29050BAD3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7797800" y="2505075"/>
            <a:ext cx="5943600" cy="18478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3482F3-7F2C-40D7-AD1A-453304EA8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4895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6 Term 1</a:t>
            </a:r>
          </a:p>
          <a:p>
            <a:pPr algn="ctr"/>
            <a:r>
              <a:rPr lang="en-GB" b="1" dirty="0"/>
              <a:t>Shape, Perimeter &amp; Area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26" y="2678974"/>
            <a:ext cx="5841387" cy="3262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613" y="932591"/>
            <a:ext cx="4686301" cy="20893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1613" y="3570399"/>
            <a:ext cx="3385072" cy="29523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4ECF55B-E59D-49B3-BF8B-C58719E264F8}"/>
              </a:ext>
            </a:extLst>
          </p:cNvPr>
          <p:cNvSpPr txBox="1"/>
          <p:nvPr/>
        </p:nvSpPr>
        <p:spPr>
          <a:xfrm>
            <a:off x="840226" y="1035270"/>
            <a:ext cx="5344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Question 1 : Draw the following shapes</a:t>
            </a:r>
          </a:p>
          <a:p>
            <a:r>
              <a:rPr lang="en-GB" sz="1200" dirty="0"/>
              <a:t>a) A square	     b) A rectangle        c) A circle             d) A triangle</a:t>
            </a:r>
          </a:p>
          <a:p>
            <a:endParaRPr lang="en-GB" sz="1200" dirty="0"/>
          </a:p>
          <a:p>
            <a:r>
              <a:rPr lang="en-GB" sz="1200" dirty="0"/>
              <a:t>e) A semi-circle     f) A pentagon        g) An octagon      h) A hexagon</a:t>
            </a:r>
          </a:p>
          <a:p>
            <a:endParaRPr lang="en-GB" sz="1200" dirty="0"/>
          </a:p>
          <a:p>
            <a:r>
              <a:rPr lang="en-GB" sz="1200" dirty="0" err="1"/>
              <a:t>i</a:t>
            </a:r>
            <a:r>
              <a:rPr lang="en-GB" sz="1200" dirty="0"/>
              <a:t>) A decagon          j) A heptagon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1936B6-2856-4067-8690-A1FD10BA0AF3}"/>
              </a:ext>
            </a:extLst>
          </p:cNvPr>
          <p:cNvSpPr/>
          <p:nvPr/>
        </p:nvSpPr>
        <p:spPr>
          <a:xfrm>
            <a:off x="6681613" y="878900"/>
            <a:ext cx="4494387" cy="29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AE33D2-75BA-4674-A693-9BF0232233EE}"/>
              </a:ext>
            </a:extLst>
          </p:cNvPr>
          <p:cNvSpPr txBox="1"/>
          <p:nvPr/>
        </p:nvSpPr>
        <p:spPr>
          <a:xfrm>
            <a:off x="6583225" y="855090"/>
            <a:ext cx="5198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For each pair of shapes, state whether they are congruent or not congruent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B0556E-DCB7-4BC6-B380-55C52F835EE0}"/>
              </a:ext>
            </a:extLst>
          </p:cNvPr>
          <p:cNvSpPr/>
          <p:nvPr/>
        </p:nvSpPr>
        <p:spPr>
          <a:xfrm>
            <a:off x="6722124" y="3621316"/>
            <a:ext cx="2147427" cy="188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9AFCAA-5230-42FE-9BC1-A6A1B28D1AFA}"/>
              </a:ext>
            </a:extLst>
          </p:cNvPr>
          <p:cNvSpPr txBox="1"/>
          <p:nvPr/>
        </p:nvSpPr>
        <p:spPr>
          <a:xfrm>
            <a:off x="6742009" y="3439996"/>
            <a:ext cx="4565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Name each of the following 3D shapes</a:t>
            </a:r>
          </a:p>
        </p:txBody>
      </p:sp>
    </p:spTree>
    <p:extLst>
      <p:ext uri="{BB962C8B-B14F-4D97-AF65-F5344CB8AC3E}">
        <p14:creationId xmlns:p14="http://schemas.microsoft.com/office/powerpoint/2010/main" val="26296857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6 Term 1</a:t>
            </a:r>
          </a:p>
          <a:p>
            <a:pPr algn="ctr"/>
            <a:r>
              <a:rPr lang="en-GB" b="1" dirty="0"/>
              <a:t>Shape, Perimeter &amp; Area- lesson 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" y="878900"/>
            <a:ext cx="5027394" cy="25935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125" y="1189232"/>
            <a:ext cx="5473106" cy="48081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828C2F0-631C-44DF-847B-8CE749CB366D}"/>
              </a:ext>
            </a:extLst>
          </p:cNvPr>
          <p:cNvSpPr/>
          <p:nvPr/>
        </p:nvSpPr>
        <p:spPr>
          <a:xfrm>
            <a:off x="345440" y="995680"/>
            <a:ext cx="400304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21496F-1A4A-459C-BE14-4F82E384A941}"/>
              </a:ext>
            </a:extLst>
          </p:cNvPr>
          <p:cNvSpPr txBox="1"/>
          <p:nvPr/>
        </p:nvSpPr>
        <p:spPr>
          <a:xfrm>
            <a:off x="631737" y="897831"/>
            <a:ext cx="4145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The following shapes are drawn on centimetre-square paper.</a:t>
            </a:r>
          </a:p>
          <a:p>
            <a:r>
              <a:rPr lang="en-GB" sz="1200" dirty="0"/>
              <a:t>Find the perimeter of each shape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9157B-AEC5-4516-8A4C-735F2C9756A4}"/>
              </a:ext>
            </a:extLst>
          </p:cNvPr>
          <p:cNvSpPr txBox="1"/>
          <p:nvPr/>
        </p:nvSpPr>
        <p:spPr>
          <a:xfrm>
            <a:off x="5826125" y="972741"/>
            <a:ext cx="4588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Work out the perimeter of each shape below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4D62F3-B68A-4037-A667-C8E27EFB9086}"/>
              </a:ext>
            </a:extLst>
          </p:cNvPr>
          <p:cNvSpPr/>
          <p:nvPr/>
        </p:nvSpPr>
        <p:spPr>
          <a:xfrm>
            <a:off x="5924203" y="1189232"/>
            <a:ext cx="336203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ED1520-B891-49C9-A8D8-E02059327C4C}"/>
              </a:ext>
            </a:extLst>
          </p:cNvPr>
          <p:cNvSpPr/>
          <p:nvPr/>
        </p:nvSpPr>
        <p:spPr>
          <a:xfrm>
            <a:off x="5924203" y="3749040"/>
            <a:ext cx="336203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1845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194991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6 Term 1</a:t>
            </a:r>
          </a:p>
          <a:p>
            <a:pPr algn="ctr"/>
            <a:r>
              <a:rPr lang="en-GB" b="1" dirty="0"/>
              <a:t>Area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166" y="1071508"/>
            <a:ext cx="5472849" cy="1508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35" y="510326"/>
            <a:ext cx="5937031" cy="29685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838" y="3512347"/>
            <a:ext cx="5422069" cy="31506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9858" y="3803466"/>
            <a:ext cx="5601607" cy="176404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D66F91-1C7E-4E72-BE7D-14F280584E00}"/>
              </a:ext>
            </a:extLst>
          </p:cNvPr>
          <p:cNvSpPr/>
          <p:nvPr/>
        </p:nvSpPr>
        <p:spPr>
          <a:xfrm>
            <a:off x="6302667" y="1148252"/>
            <a:ext cx="4002542" cy="284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F96CE7-3083-4357-BCEA-21AC738CCE36}"/>
              </a:ext>
            </a:extLst>
          </p:cNvPr>
          <p:cNvSpPr/>
          <p:nvPr/>
        </p:nvSpPr>
        <p:spPr>
          <a:xfrm>
            <a:off x="6485547" y="3834118"/>
            <a:ext cx="4002542" cy="422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A105A3-9C99-42A3-A08A-788825750986}"/>
              </a:ext>
            </a:extLst>
          </p:cNvPr>
          <p:cNvSpPr/>
          <p:nvPr/>
        </p:nvSpPr>
        <p:spPr>
          <a:xfrm>
            <a:off x="1206694" y="3599878"/>
            <a:ext cx="4002542" cy="284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E5121C-5BFD-450A-A94C-CC3FAF3DA26A}"/>
              </a:ext>
            </a:extLst>
          </p:cNvPr>
          <p:cNvSpPr/>
          <p:nvPr/>
        </p:nvSpPr>
        <p:spPr>
          <a:xfrm>
            <a:off x="419497" y="543831"/>
            <a:ext cx="4600215" cy="424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8FC22F-008A-4D00-9DFA-4D665C20B7CD}"/>
              </a:ext>
            </a:extLst>
          </p:cNvPr>
          <p:cNvSpPr txBox="1"/>
          <p:nvPr/>
        </p:nvSpPr>
        <p:spPr>
          <a:xfrm>
            <a:off x="6626157" y="960114"/>
            <a:ext cx="3088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Work out the area of the following: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335C27-FAAC-486B-A9F8-79C6964FC0FA}"/>
              </a:ext>
            </a:extLst>
          </p:cNvPr>
          <p:cNvSpPr txBox="1"/>
          <p:nvPr/>
        </p:nvSpPr>
        <p:spPr>
          <a:xfrm>
            <a:off x="6626157" y="3884358"/>
            <a:ext cx="3088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Work out the area of the following: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D0EEAD-632F-4269-9625-8D8ADCBA77E9}"/>
              </a:ext>
            </a:extLst>
          </p:cNvPr>
          <p:cNvSpPr txBox="1"/>
          <p:nvPr/>
        </p:nvSpPr>
        <p:spPr>
          <a:xfrm>
            <a:off x="855277" y="597828"/>
            <a:ext cx="3088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Work out the area of the following: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341163-71C2-4E92-9266-9C0D52451E4D}"/>
              </a:ext>
            </a:extLst>
          </p:cNvPr>
          <p:cNvSpPr txBox="1"/>
          <p:nvPr/>
        </p:nvSpPr>
        <p:spPr>
          <a:xfrm>
            <a:off x="992834" y="3533017"/>
            <a:ext cx="3088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Work out the area of the following:</a:t>
            </a:r>
          </a:p>
        </p:txBody>
      </p:sp>
    </p:spTree>
    <p:extLst>
      <p:ext uri="{BB962C8B-B14F-4D97-AF65-F5344CB8AC3E}">
        <p14:creationId xmlns:p14="http://schemas.microsoft.com/office/powerpoint/2010/main" val="33808728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6 Term 1</a:t>
            </a:r>
          </a:p>
          <a:p>
            <a:pPr algn="ctr"/>
            <a:r>
              <a:rPr lang="en-GB" b="1" dirty="0"/>
              <a:t>Area- lesson 2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345" y="957085"/>
            <a:ext cx="4849743" cy="32844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67" y="4360022"/>
            <a:ext cx="5125436" cy="2188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007" y="1148911"/>
            <a:ext cx="5627170" cy="26821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203" y="3823993"/>
            <a:ext cx="1469825" cy="5653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9" y="4360022"/>
            <a:ext cx="5050057" cy="23298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8532ADD-4437-4906-8109-7F2714D51113}"/>
              </a:ext>
            </a:extLst>
          </p:cNvPr>
          <p:cNvSpPr/>
          <p:nvPr/>
        </p:nvSpPr>
        <p:spPr>
          <a:xfrm>
            <a:off x="6207760" y="1229360"/>
            <a:ext cx="3962400" cy="435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9F664B-2B43-4F40-A965-2BB41AF5CB4B}"/>
              </a:ext>
            </a:extLst>
          </p:cNvPr>
          <p:cNvSpPr/>
          <p:nvPr/>
        </p:nvSpPr>
        <p:spPr>
          <a:xfrm>
            <a:off x="5989007" y="3806346"/>
            <a:ext cx="3962400" cy="435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6E3001-4004-4C02-A15A-FB37D6BEAF22}"/>
              </a:ext>
            </a:extLst>
          </p:cNvPr>
          <p:cNvSpPr/>
          <p:nvPr/>
        </p:nvSpPr>
        <p:spPr>
          <a:xfrm>
            <a:off x="928341" y="4228249"/>
            <a:ext cx="3962400" cy="435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978B42-A31C-4B98-B9EF-AC2F15EE2B5C}"/>
              </a:ext>
            </a:extLst>
          </p:cNvPr>
          <p:cNvSpPr/>
          <p:nvPr/>
        </p:nvSpPr>
        <p:spPr>
          <a:xfrm>
            <a:off x="5191760" y="873087"/>
            <a:ext cx="3962400" cy="435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A42E62-60A7-4043-8653-4898DB0BF68D}"/>
              </a:ext>
            </a:extLst>
          </p:cNvPr>
          <p:cNvSpPr/>
          <p:nvPr/>
        </p:nvSpPr>
        <p:spPr>
          <a:xfrm>
            <a:off x="928341" y="655476"/>
            <a:ext cx="3962400" cy="435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5CB742-C951-45B6-98B2-74F117C2973A}"/>
              </a:ext>
            </a:extLst>
          </p:cNvPr>
          <p:cNvSpPr txBox="1"/>
          <p:nvPr/>
        </p:nvSpPr>
        <p:spPr>
          <a:xfrm>
            <a:off x="975995" y="837957"/>
            <a:ext cx="248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Work out the area of the following: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5D72FB-AD22-46C5-9680-D9CAC69C4854}"/>
              </a:ext>
            </a:extLst>
          </p:cNvPr>
          <p:cNvSpPr txBox="1"/>
          <p:nvPr/>
        </p:nvSpPr>
        <p:spPr>
          <a:xfrm>
            <a:off x="1045944" y="4404676"/>
            <a:ext cx="3393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Work out the area of the following rectangles: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579C2E-D1C2-4F93-8534-F86072EDEC0D}"/>
              </a:ext>
            </a:extLst>
          </p:cNvPr>
          <p:cNvSpPr txBox="1"/>
          <p:nvPr/>
        </p:nvSpPr>
        <p:spPr>
          <a:xfrm>
            <a:off x="5949315" y="1059488"/>
            <a:ext cx="3365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Work out the area of the following parallelograms: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1A5652-F0B3-4CC9-B912-BE83BE4BB65C}"/>
              </a:ext>
            </a:extLst>
          </p:cNvPr>
          <p:cNvSpPr txBox="1"/>
          <p:nvPr/>
        </p:nvSpPr>
        <p:spPr>
          <a:xfrm>
            <a:off x="6106794" y="3949475"/>
            <a:ext cx="2976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Work out the area of the following triangles:</a:t>
            </a:r>
          </a:p>
        </p:txBody>
      </p:sp>
    </p:spTree>
    <p:extLst>
      <p:ext uri="{BB962C8B-B14F-4D97-AF65-F5344CB8AC3E}">
        <p14:creationId xmlns:p14="http://schemas.microsoft.com/office/powerpoint/2010/main" val="23932114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5ED97C-37EC-4343-8C66-C94DAAE72469}"/>
              </a:ext>
            </a:extLst>
          </p:cNvPr>
          <p:cNvSpPr/>
          <p:nvPr/>
        </p:nvSpPr>
        <p:spPr>
          <a:xfrm rot="5400000">
            <a:off x="2870200" y="3084911"/>
            <a:ext cx="4923790" cy="935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GB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7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010AE-2C00-4C8D-A2BC-29050BAD3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7797800" y="2505075"/>
            <a:ext cx="5943600" cy="18478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113E90-F7AD-4F31-936D-11A22EA0B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7340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7 Term 1</a:t>
            </a:r>
          </a:p>
          <a:p>
            <a:pPr algn="ctr"/>
            <a:r>
              <a:rPr lang="en-GB" b="1" dirty="0"/>
              <a:t>Volume- lesson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31" y="540412"/>
            <a:ext cx="4466082" cy="2893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415" y="3640570"/>
            <a:ext cx="3221914" cy="29439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CC2BA0-E52A-4E4D-8C13-86FDD0631C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070" y="1312269"/>
            <a:ext cx="6218459" cy="31701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4D8262-1930-453F-8217-2B78CFBFE95B}"/>
              </a:ext>
            </a:extLst>
          </p:cNvPr>
          <p:cNvSpPr txBox="1"/>
          <p:nvPr/>
        </p:nvSpPr>
        <p:spPr>
          <a:xfrm>
            <a:off x="5406940" y="1035270"/>
            <a:ext cx="4399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Find the volume of each of the following cuboids:</a:t>
            </a:r>
          </a:p>
        </p:txBody>
      </p:sp>
    </p:spTree>
    <p:extLst>
      <p:ext uri="{BB962C8B-B14F-4D97-AF65-F5344CB8AC3E}">
        <p14:creationId xmlns:p14="http://schemas.microsoft.com/office/powerpoint/2010/main" val="384883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839523" y="157610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Year 10 Inclusion </a:t>
            </a:r>
            <a:r>
              <a:rPr lang="en-GB" b="1" dirty="0"/>
              <a:t>work </a:t>
            </a:r>
            <a:r>
              <a:rPr lang="en-GB" b="1"/>
              <a:t>week 2 </a:t>
            </a:r>
            <a:r>
              <a:rPr lang="en-GB" b="1" dirty="0"/>
              <a:t>Term 1</a:t>
            </a:r>
          </a:p>
          <a:p>
            <a:pPr algn="ctr"/>
            <a:r>
              <a:rPr lang="en-GB" b="1" dirty="0"/>
              <a:t>Subtraction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6" y="204753"/>
            <a:ext cx="3696516" cy="3481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492" y="974953"/>
            <a:ext cx="5038725" cy="1390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044" y="2490798"/>
            <a:ext cx="5712210" cy="526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0061" y="3163084"/>
            <a:ext cx="3838575" cy="1704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4070" y="4868059"/>
            <a:ext cx="4422147" cy="17308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008" y="3733630"/>
            <a:ext cx="5441643" cy="10039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0331" y="4868059"/>
            <a:ext cx="5598384" cy="144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769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7 Term 1</a:t>
            </a:r>
          </a:p>
          <a:p>
            <a:pPr algn="ctr"/>
            <a:r>
              <a:rPr lang="en-GB" b="1" dirty="0"/>
              <a:t>Volume- lesson 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25" y="851893"/>
            <a:ext cx="5726514" cy="38213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671" y="4741689"/>
            <a:ext cx="4156021" cy="19811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648" y="1265580"/>
            <a:ext cx="4947351" cy="484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956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7 Term 1</a:t>
            </a:r>
          </a:p>
          <a:p>
            <a:pPr algn="ctr"/>
            <a:r>
              <a:rPr lang="en-GB" b="1" dirty="0"/>
              <a:t>Surface Area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6" y="4039962"/>
            <a:ext cx="5294413" cy="2267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36" y="603186"/>
            <a:ext cx="4308603" cy="32120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148958"/>
            <a:ext cx="5781511" cy="5332594"/>
          </a:xfrm>
          <a:prstGeom prst="rect">
            <a:avLst/>
          </a:prstGeom>
        </p:spPr>
      </p:pic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0AA8801B-3EC4-4FB7-B35F-2C4ACC14AF48}"/>
              </a:ext>
            </a:extLst>
          </p:cNvPr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9916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5ED97C-37EC-4343-8C66-C94DAAE72469}"/>
              </a:ext>
            </a:extLst>
          </p:cNvPr>
          <p:cNvSpPr/>
          <p:nvPr/>
        </p:nvSpPr>
        <p:spPr>
          <a:xfrm rot="5400000">
            <a:off x="2870200" y="1169259"/>
            <a:ext cx="4923790" cy="476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 of lesson work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10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 1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Band 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3-5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010AE-2C00-4C8D-A2BC-29050BAD3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7797800" y="2505075"/>
            <a:ext cx="5943600" cy="18478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E606C6-CC8D-45F8-8309-40581D7C5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2660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5ED97C-37EC-4343-8C66-C94DAAE72469}"/>
              </a:ext>
            </a:extLst>
          </p:cNvPr>
          <p:cNvSpPr/>
          <p:nvPr/>
        </p:nvSpPr>
        <p:spPr>
          <a:xfrm rot="5400000">
            <a:off x="2870200" y="3084911"/>
            <a:ext cx="4923790" cy="935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GB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2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010AE-2C00-4C8D-A2BC-29050BAD3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7797800" y="2505075"/>
            <a:ext cx="5943600" cy="18478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DFA3B5-E8FB-46CD-95CC-6FF5C6675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7160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125326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2 Term 1</a:t>
            </a:r>
          </a:p>
          <a:p>
            <a:pPr algn="ctr"/>
            <a:r>
              <a:rPr lang="en-GB" b="1" dirty="0"/>
              <a:t>Multiplication &amp; Division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02" y="878900"/>
            <a:ext cx="5508146" cy="2495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702" y="3776901"/>
            <a:ext cx="5885808" cy="24949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129" y="1017484"/>
            <a:ext cx="6102424" cy="2416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5864" y="3772566"/>
            <a:ext cx="5432730" cy="267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359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125326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2 Term 1</a:t>
            </a:r>
          </a:p>
          <a:p>
            <a:pPr algn="ctr"/>
            <a:r>
              <a:rPr lang="en-GB" b="1" dirty="0"/>
              <a:t>Types of Number (Square &amp; Cube)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42" y="878900"/>
            <a:ext cx="5691120" cy="33457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54" y="4680845"/>
            <a:ext cx="5589697" cy="1198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639" y="844614"/>
            <a:ext cx="5466308" cy="2010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639" y="2865359"/>
            <a:ext cx="5207972" cy="11877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5351" y="4063291"/>
            <a:ext cx="5395256" cy="12554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4519" y="5227298"/>
            <a:ext cx="4714547" cy="133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187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2 Term 1</a:t>
            </a:r>
          </a:p>
          <a:p>
            <a:pPr algn="ctr"/>
            <a:r>
              <a:rPr lang="en-GB" b="1" dirty="0"/>
              <a:t>Multiples &amp; Factors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51" y="878900"/>
            <a:ext cx="6098272" cy="40791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0FAC60-4128-4547-B9E8-FD182A839ABE}"/>
              </a:ext>
            </a:extLst>
          </p:cNvPr>
          <p:cNvSpPr txBox="1"/>
          <p:nvPr/>
        </p:nvSpPr>
        <p:spPr>
          <a:xfrm>
            <a:off x="7782560" y="1035270"/>
            <a:ext cx="3667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Find the highest common factor of :</a:t>
            </a:r>
          </a:p>
          <a:p>
            <a:r>
              <a:rPr lang="en-GB" sz="1400" dirty="0"/>
              <a:t>a) 20 and 15     b) 32 and 48     c) 36 and 60</a:t>
            </a:r>
          </a:p>
          <a:p>
            <a:pPr marL="342900" indent="-342900">
              <a:buAutoNum type="alphaLcParenR"/>
            </a:pPr>
            <a:endParaRPr lang="en-GB" sz="1400" dirty="0"/>
          </a:p>
          <a:p>
            <a:pPr marL="342900" indent="-342900">
              <a:buAutoNum type="alphaLcParenR"/>
            </a:pPr>
            <a:endParaRPr lang="en-GB" sz="1400" dirty="0"/>
          </a:p>
          <a:p>
            <a:r>
              <a:rPr lang="en-GB" sz="1400" dirty="0"/>
              <a:t>d) 44 and 66        e) 27 and 72       f) 32 and 40</a:t>
            </a:r>
          </a:p>
          <a:p>
            <a:endParaRPr lang="en-GB" sz="1400" dirty="0"/>
          </a:p>
          <a:p>
            <a:endParaRPr lang="en-GB" sz="1400" dirty="0"/>
          </a:p>
          <a:p>
            <a:r>
              <a:rPr lang="en-GB" sz="1400" dirty="0"/>
              <a:t>g) 40 and 48        h) 40 and 60       </a:t>
            </a:r>
            <a:r>
              <a:rPr lang="en-GB" sz="1400" dirty="0" err="1"/>
              <a:t>i</a:t>
            </a:r>
            <a:r>
              <a:rPr lang="en-GB" sz="1400" dirty="0"/>
              <a:t>) 84 and 210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C1AD63-6FE4-4698-88E0-5F8FE88A564E}"/>
              </a:ext>
            </a:extLst>
          </p:cNvPr>
          <p:cNvSpPr txBox="1"/>
          <p:nvPr/>
        </p:nvSpPr>
        <p:spPr>
          <a:xfrm>
            <a:off x="7757244" y="3341590"/>
            <a:ext cx="3667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Find the lowest common multiple of :</a:t>
            </a:r>
          </a:p>
          <a:p>
            <a:r>
              <a:rPr lang="en-GB" sz="1400" dirty="0"/>
              <a:t>a) 4 and 6     b) 8 and 10     c) 5 and 6</a:t>
            </a:r>
          </a:p>
          <a:p>
            <a:pPr marL="342900" indent="-342900">
              <a:buAutoNum type="alphaLcParenR"/>
            </a:pPr>
            <a:endParaRPr lang="en-GB" sz="1400" dirty="0"/>
          </a:p>
          <a:p>
            <a:pPr marL="342900" indent="-342900">
              <a:buAutoNum type="alphaLcParenR"/>
            </a:pPr>
            <a:endParaRPr lang="en-GB" sz="1400" dirty="0"/>
          </a:p>
          <a:p>
            <a:r>
              <a:rPr lang="en-GB" sz="1400" dirty="0"/>
              <a:t>d) 8 and 12        e) 6 and 14       f) 15 and 20</a:t>
            </a:r>
          </a:p>
          <a:p>
            <a:endParaRPr lang="en-GB" sz="1400" dirty="0"/>
          </a:p>
          <a:p>
            <a:endParaRPr lang="en-GB" sz="1400" dirty="0"/>
          </a:p>
          <a:p>
            <a:r>
              <a:rPr lang="en-GB" sz="1400" dirty="0"/>
              <a:t>g) 12 and 15        h) 40 and 60       </a:t>
            </a:r>
            <a:r>
              <a:rPr lang="en-GB" sz="1400" dirty="0" err="1"/>
              <a:t>i</a:t>
            </a:r>
            <a:r>
              <a:rPr lang="en-GB" sz="1400" dirty="0"/>
              <a:t>) 10 and 25</a:t>
            </a:r>
          </a:p>
        </p:txBody>
      </p:sp>
    </p:spTree>
    <p:extLst>
      <p:ext uri="{BB962C8B-B14F-4D97-AF65-F5344CB8AC3E}">
        <p14:creationId xmlns:p14="http://schemas.microsoft.com/office/powerpoint/2010/main" val="133852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125326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2 Term 1</a:t>
            </a:r>
          </a:p>
          <a:p>
            <a:pPr algn="ctr"/>
            <a:r>
              <a:rPr lang="en-GB" b="1" dirty="0"/>
              <a:t>Prime Factor Decomposition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63" y="966865"/>
            <a:ext cx="6007016" cy="49242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6419" y="509568"/>
            <a:ext cx="280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Prime factors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529" y="1035270"/>
            <a:ext cx="4608723" cy="12504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3529" y="2762259"/>
            <a:ext cx="3738712" cy="1595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3529" y="4698843"/>
            <a:ext cx="4904120" cy="8591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EB15555-4347-4181-B1E0-B39083A5D443}"/>
              </a:ext>
            </a:extLst>
          </p:cNvPr>
          <p:cNvSpPr/>
          <p:nvPr/>
        </p:nvSpPr>
        <p:spPr>
          <a:xfrm>
            <a:off x="6915705" y="1035270"/>
            <a:ext cx="1136342" cy="429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44855-893F-4F92-8958-8864AEE16B3C}"/>
              </a:ext>
            </a:extLst>
          </p:cNvPr>
          <p:cNvSpPr/>
          <p:nvPr/>
        </p:nvSpPr>
        <p:spPr>
          <a:xfrm>
            <a:off x="4494056" y="820497"/>
            <a:ext cx="1136342" cy="214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4501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5ED97C-37EC-4343-8C66-C94DAAE72469}"/>
              </a:ext>
            </a:extLst>
          </p:cNvPr>
          <p:cNvSpPr/>
          <p:nvPr/>
        </p:nvSpPr>
        <p:spPr>
          <a:xfrm rot="5400000">
            <a:off x="2870200" y="3084911"/>
            <a:ext cx="4923790" cy="935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GB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3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010AE-2C00-4C8D-A2BC-29050BAD3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7797800" y="2505075"/>
            <a:ext cx="5943600" cy="18478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05C3AF-43A2-48C9-A003-E03148C8B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9064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3 Term 1</a:t>
            </a:r>
          </a:p>
          <a:p>
            <a:pPr algn="ctr"/>
            <a:r>
              <a:rPr lang="en-GB" b="1" dirty="0"/>
              <a:t>BIDMAS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70" y="1030429"/>
            <a:ext cx="5457424" cy="45321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291"/>
          <a:stretch/>
        </p:blipFill>
        <p:spPr>
          <a:xfrm>
            <a:off x="6129337" y="1033509"/>
            <a:ext cx="5995989" cy="15992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001" y="2579670"/>
            <a:ext cx="5349766" cy="404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16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Year 10 Inclusion </a:t>
            </a:r>
            <a:r>
              <a:rPr lang="en-GB" b="1" dirty="0"/>
              <a:t>work </a:t>
            </a:r>
            <a:r>
              <a:rPr lang="en-GB" b="1"/>
              <a:t>week </a:t>
            </a:r>
            <a:r>
              <a:rPr lang="en-GB" b="1" dirty="0"/>
              <a:t>2</a:t>
            </a:r>
            <a:r>
              <a:rPr lang="en-GB" b="1"/>
              <a:t> Term 1</a:t>
            </a:r>
          </a:p>
          <a:p>
            <a:pPr algn="ctr"/>
            <a:r>
              <a:rPr lang="en-GB" b="1" dirty="0"/>
              <a:t>Long Multiplication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78" y="1035270"/>
            <a:ext cx="5885808" cy="24949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919" y="521414"/>
            <a:ext cx="1216919" cy="3297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6406" y="3971276"/>
            <a:ext cx="4118904" cy="2285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044" y="3818415"/>
            <a:ext cx="5507275" cy="9349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177" y="4963107"/>
            <a:ext cx="4858452" cy="62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6884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125326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3 Term 1</a:t>
            </a:r>
          </a:p>
          <a:p>
            <a:pPr algn="ctr"/>
            <a:r>
              <a:rPr lang="en-GB" b="1" dirty="0"/>
              <a:t>Rule of Indices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32" y="878900"/>
            <a:ext cx="7434292" cy="5239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396" y="698050"/>
            <a:ext cx="3118945" cy="560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4146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125326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3 Term 1</a:t>
            </a:r>
          </a:p>
          <a:p>
            <a:pPr algn="ctr"/>
            <a:r>
              <a:rPr lang="en-GB" b="1" dirty="0"/>
              <a:t>Standard Form (Convert &amp; Order)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CB06F2-32DE-4709-824D-A1BFFCDD0A49}"/>
                  </a:ext>
                </a:extLst>
              </p:cNvPr>
              <p:cNvSpPr txBox="1"/>
              <p:nvPr/>
            </p:nvSpPr>
            <p:spPr>
              <a:xfrm>
                <a:off x="1243172" y="1074161"/>
                <a:ext cx="5283200" cy="3541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Write each of the following numbers in standard form</a:t>
                </a:r>
              </a:p>
              <a:p>
                <a:endParaRPr lang="en-GB" sz="1400" dirty="0"/>
              </a:p>
              <a:p>
                <a:pPr marL="228600" indent="-228600">
                  <a:buAutoNum type="alphaLcParenR"/>
                </a:pPr>
                <a:r>
                  <a:rPr lang="en-GB" sz="1400" dirty="0"/>
                  <a:t>4000              b) 200000000    c) 800000        d) 7000</a:t>
                </a:r>
              </a:p>
              <a:p>
                <a:pPr marL="228600" indent="-228600">
                  <a:buAutoNum type="alphaLcParenR"/>
                </a:pPr>
                <a:endParaRPr lang="en-GB" sz="1400" dirty="0"/>
              </a:p>
              <a:p>
                <a:r>
                  <a:rPr lang="en-GB" sz="1400" dirty="0"/>
                  <a:t>e) 100000000    f) 900                   g) 250000       h) 1900</a:t>
                </a:r>
              </a:p>
              <a:p>
                <a:pPr marL="285750" indent="-285750">
                  <a:buAutoNum type="romanLcParenR"/>
                </a:pPr>
                <a:r>
                  <a:rPr lang="en-GB" sz="1400" dirty="0"/>
                  <a:t>435000         j) 919000000    k) 12300000    l)717200000</a:t>
                </a:r>
              </a:p>
              <a:p>
                <a:pPr marL="285750" indent="-285750">
                  <a:buAutoNum type="romanLcParenR"/>
                </a:pPr>
                <a:endParaRPr lang="en-GB" sz="1400" dirty="0"/>
              </a:p>
              <a:p>
                <a:pPr marL="285750" indent="-285750">
                  <a:buAutoNum type="romanLcParenR"/>
                </a:pPr>
                <a:endParaRPr lang="en-GB" sz="1400" dirty="0"/>
              </a:p>
              <a:p>
                <a:pPr marL="285750" indent="-285750">
                  <a:buAutoNum type="romanLcParenR"/>
                </a:pPr>
                <a:endParaRPr lang="en-GB" sz="1400" dirty="0"/>
              </a:p>
              <a:p>
                <a:pPr marL="285750" indent="-285750">
                  <a:buAutoNum type="romanLcParenR"/>
                </a:pPr>
                <a:endParaRPr lang="en-GB" sz="1400" dirty="0"/>
              </a:p>
              <a:p>
                <a:r>
                  <a:rPr lang="en-GB" sz="1400" dirty="0"/>
                  <a:t>Write each of the following as normal numbers</a:t>
                </a:r>
              </a:p>
              <a:p>
                <a:pPr marL="228600" indent="-228600">
                  <a:buAutoNum type="alphaLcParenR"/>
                </a:pPr>
                <a:r>
                  <a:rPr lang="en-GB" sz="1400" dirty="0"/>
                  <a:t>4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400" dirty="0"/>
                  <a:t>        b) 6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400" dirty="0"/>
                  <a:t>          c) 8 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        </m:t>
                    </m:r>
                  </m:oMath>
                </a14:m>
                <a:r>
                  <a:rPr lang="en-GB" sz="1400" dirty="0"/>
                  <a:t>d) 2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GB" sz="1400" dirty="0"/>
                  <a:t> </a:t>
                </a:r>
              </a:p>
              <a:p>
                <a:pPr marL="228600" indent="-228600">
                  <a:buAutoNum type="alphaLcParenR"/>
                </a:pPr>
                <a:endParaRPr lang="en-GB" sz="1400" dirty="0"/>
              </a:p>
              <a:p>
                <a:r>
                  <a:rPr lang="en-GB" sz="1400" dirty="0"/>
                  <a:t>e)  2.4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/>
                  <a:t>     f) 3.7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GB" sz="1400" dirty="0"/>
                  <a:t>      g) 9.2 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1400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GB" sz="1400" b="0" i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400" dirty="0"/>
                  <a:t>) 7.2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GB" sz="1400" dirty="0"/>
              </a:p>
              <a:p>
                <a:pPr marL="228600" indent="-228600">
                  <a:buAutoNum type="alphaLcParenR"/>
                </a:pPr>
                <a:endParaRPr lang="en-GB" sz="1400" dirty="0"/>
              </a:p>
              <a:p>
                <a:r>
                  <a:rPr lang="en-GB" sz="1400" dirty="0" err="1"/>
                  <a:t>i</a:t>
                </a:r>
                <a:r>
                  <a:rPr lang="en-GB" sz="1400" dirty="0"/>
                  <a:t>) 4.54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sz="1400" dirty="0"/>
                  <a:t>     j) 6.17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400" dirty="0"/>
                  <a:t>    k) 3.81 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GB" sz="1400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1400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GB" sz="1400" dirty="0"/>
                  <a:t>) 4.32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GB" sz="1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CB06F2-32DE-4709-824D-A1BFFCDD0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172" y="1074161"/>
                <a:ext cx="5283200" cy="3541803"/>
              </a:xfrm>
              <a:prstGeom prst="rect">
                <a:avLst/>
              </a:prstGeom>
              <a:blipFill>
                <a:blip r:embed="rId2"/>
                <a:stretch>
                  <a:fillRect l="-461" t="-344" b="-10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3141A25-2564-4D73-85D1-9F45293CA323}"/>
              </a:ext>
            </a:extLst>
          </p:cNvPr>
          <p:cNvSpPr txBox="1"/>
          <p:nvPr/>
        </p:nvSpPr>
        <p:spPr>
          <a:xfrm>
            <a:off x="6309360" y="1035270"/>
            <a:ext cx="5080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Write each of the following numbers in standard form</a:t>
            </a:r>
          </a:p>
          <a:p>
            <a:endParaRPr lang="en-GB" sz="1400" dirty="0"/>
          </a:p>
          <a:p>
            <a:pPr marL="342900" indent="-342900">
              <a:buAutoNum type="alphaLcParenR"/>
            </a:pPr>
            <a:r>
              <a:rPr lang="en-GB" sz="1400" dirty="0"/>
              <a:t>0.002         b) 0.0005          c) 0.9                 d ) 0.00000000004</a:t>
            </a:r>
          </a:p>
          <a:p>
            <a:pPr marL="342900" indent="-342900">
              <a:buAutoNum type="alphaLcParenR"/>
            </a:pPr>
            <a:endParaRPr lang="en-GB" sz="1400" dirty="0"/>
          </a:p>
          <a:p>
            <a:r>
              <a:rPr lang="en-GB" sz="1400" dirty="0"/>
              <a:t>e) 0.00065         f) 0.00043        g) 0.000032      h) 0.0073</a:t>
            </a:r>
          </a:p>
          <a:p>
            <a:endParaRPr lang="en-GB" sz="1400" dirty="0"/>
          </a:p>
          <a:p>
            <a:r>
              <a:rPr lang="en-GB" sz="1400" dirty="0" err="1"/>
              <a:t>i</a:t>
            </a:r>
            <a:r>
              <a:rPr lang="en-GB" sz="1400" dirty="0"/>
              <a:t>) 0.0000515     j) 0.0000302     k) 0.0381            l) 0.0000459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1F7160-7FCE-4AA5-9054-D9DF1F10EC8C}"/>
                  </a:ext>
                </a:extLst>
              </p:cNvPr>
              <p:cNvSpPr txBox="1"/>
              <p:nvPr/>
            </p:nvSpPr>
            <p:spPr>
              <a:xfrm>
                <a:off x="6207760" y="2932602"/>
                <a:ext cx="5283200" cy="1602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400" dirty="0"/>
              </a:p>
              <a:p>
                <a:r>
                  <a:rPr lang="en-GB" sz="1400" dirty="0"/>
                  <a:t>Write each of the following as normal numbers</a:t>
                </a:r>
              </a:p>
              <a:p>
                <a:pPr marL="228600" indent="-228600">
                  <a:buAutoNum type="alphaLcParenR"/>
                </a:pPr>
                <a:r>
                  <a:rPr lang="en-GB" sz="1400" dirty="0"/>
                  <a:t>4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GB" sz="1400" dirty="0"/>
                  <a:t>        b) 6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GB" sz="1400" dirty="0"/>
                  <a:t>          c) 8 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        </m:t>
                    </m:r>
                  </m:oMath>
                </a14:m>
                <a:r>
                  <a:rPr lang="en-GB" sz="1400" dirty="0"/>
                  <a:t>d) 2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en-GB" sz="1400" dirty="0"/>
                  <a:t> </a:t>
                </a:r>
              </a:p>
              <a:p>
                <a:pPr marL="228600" indent="-228600">
                  <a:buAutoNum type="alphaLcParenR"/>
                </a:pPr>
                <a:endParaRPr lang="en-GB" sz="1400" dirty="0"/>
              </a:p>
              <a:p>
                <a:r>
                  <a:rPr lang="en-GB" sz="1400" dirty="0"/>
                  <a:t>e)  2.4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1400" dirty="0"/>
                  <a:t>     f) 3.7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GB" sz="1400" dirty="0"/>
                  <a:t>      g) 9.2 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GB" sz="1400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GB" sz="1400" b="0" i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400" dirty="0"/>
                  <a:t>) 7.2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GB" sz="1400" dirty="0"/>
              </a:p>
              <a:p>
                <a:pPr marL="228600" indent="-228600">
                  <a:buAutoNum type="alphaLcParenR"/>
                </a:pPr>
                <a:endParaRPr lang="en-GB" sz="1400" dirty="0"/>
              </a:p>
              <a:p>
                <a:r>
                  <a:rPr lang="en-GB" sz="1400" dirty="0" err="1"/>
                  <a:t>i</a:t>
                </a:r>
                <a:r>
                  <a:rPr lang="en-GB" sz="1400" dirty="0"/>
                  <a:t>) 4.54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GB" sz="1400" dirty="0"/>
                  <a:t>     j) 6.17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400" dirty="0"/>
                  <a:t>    k) 3.81 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sup>
                    </m:sSup>
                    <m:r>
                      <a:rPr lang="en-GB" sz="1400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1400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GB" sz="1400" dirty="0"/>
                  <a:t>) 4.32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endParaRPr lang="en-GB" sz="1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1F7160-7FCE-4AA5-9054-D9DF1F10E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760" y="2932602"/>
                <a:ext cx="5283200" cy="1602811"/>
              </a:xfrm>
              <a:prstGeom prst="rect">
                <a:avLst/>
              </a:prstGeom>
              <a:blipFill>
                <a:blip r:embed="rId3"/>
                <a:stretch>
                  <a:fillRect l="-346" b="-34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98E6A3-1A2F-4071-B638-FC393A063041}"/>
                  </a:ext>
                </a:extLst>
              </p:cNvPr>
              <p:cNvSpPr txBox="1"/>
              <p:nvPr/>
            </p:nvSpPr>
            <p:spPr>
              <a:xfrm>
                <a:off x="1801972" y="4582983"/>
                <a:ext cx="5283200" cy="1818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AutoNum type="romanLcParenR"/>
                </a:pPr>
                <a:endParaRPr lang="en-GB" sz="1400" dirty="0"/>
              </a:p>
              <a:p>
                <a:pPr marL="285750" indent="-285750">
                  <a:buAutoNum type="romanLcParenR"/>
                </a:pPr>
                <a:endParaRPr lang="en-GB" sz="1400" dirty="0"/>
              </a:p>
              <a:p>
                <a:r>
                  <a:rPr lang="en-GB" sz="1400" dirty="0"/>
                  <a:t>Write each of the following in standard form</a:t>
                </a:r>
              </a:p>
              <a:p>
                <a:pPr marL="228600" indent="-228600">
                  <a:buAutoNum type="alphaLcParenR"/>
                </a:pPr>
                <a:r>
                  <a:rPr lang="en-GB" sz="1400" dirty="0"/>
                  <a:t>0.5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400" dirty="0"/>
                  <a:t>        b) 60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400" dirty="0"/>
                  <a:t>          c) 800 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        </m:t>
                    </m:r>
                  </m:oMath>
                </a14:m>
                <a:r>
                  <a:rPr lang="en-GB" sz="1400" dirty="0"/>
                  <a:t>d) 25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GB" sz="1400" dirty="0"/>
                  <a:t> </a:t>
                </a:r>
              </a:p>
              <a:p>
                <a:pPr marL="228600" indent="-228600">
                  <a:buAutoNum type="alphaLcParenR"/>
                </a:pPr>
                <a:endParaRPr lang="en-GB" sz="1400" dirty="0"/>
              </a:p>
              <a:p>
                <a:endParaRPr lang="en-GB" sz="1400" dirty="0"/>
              </a:p>
              <a:p>
                <a:r>
                  <a:rPr lang="en-GB" sz="1400" dirty="0"/>
                  <a:t>e)  0.24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/>
                  <a:t>     f) 30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GB" sz="1400" dirty="0"/>
                  <a:t>      g) 0.2 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GB" sz="1400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GB" sz="1400" b="0" i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400" dirty="0"/>
                  <a:t>) 72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GB" sz="1400" dirty="0"/>
              </a:p>
              <a:p>
                <a:pPr marL="228600" indent="-228600">
                  <a:buAutoNum type="alphaLcParenR"/>
                </a:pPr>
                <a:endParaRPr lang="en-GB" sz="1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98E6A3-1A2F-4071-B638-FC393A063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972" y="4582983"/>
                <a:ext cx="5283200" cy="1818255"/>
              </a:xfrm>
              <a:prstGeom prst="rect">
                <a:avLst/>
              </a:prstGeom>
              <a:blipFill>
                <a:blip r:embed="rId4"/>
                <a:stretch>
                  <a:fillRect l="-4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0335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125326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965648" y="102154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3 Term 1</a:t>
            </a:r>
          </a:p>
          <a:p>
            <a:pPr algn="ctr"/>
            <a:r>
              <a:rPr lang="en-GB" b="1" dirty="0"/>
              <a:t>Standard Form (Multiply &amp; Divide)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6244C2-B9C7-416F-B7FA-C0B9D05EA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68" y="1535900"/>
            <a:ext cx="5068237" cy="3723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D934BB-8F84-42AA-98B8-73C3703F04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56"/>
          <a:stretch/>
        </p:blipFill>
        <p:spPr>
          <a:xfrm>
            <a:off x="6222997" y="1535900"/>
            <a:ext cx="4509901" cy="35340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BF9F74-975D-4EC4-B610-7CAB27147556}"/>
              </a:ext>
            </a:extLst>
          </p:cNvPr>
          <p:cNvSpPr txBox="1"/>
          <p:nvPr/>
        </p:nvSpPr>
        <p:spPr>
          <a:xfrm>
            <a:off x="1158240" y="877500"/>
            <a:ext cx="2479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Work out each of the following</a:t>
            </a:r>
            <a:r>
              <a:rPr lang="en-GB" sz="1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0352560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5ED97C-37EC-4343-8C66-C94DAAE72469}"/>
              </a:ext>
            </a:extLst>
          </p:cNvPr>
          <p:cNvSpPr/>
          <p:nvPr/>
        </p:nvSpPr>
        <p:spPr>
          <a:xfrm rot="5400000">
            <a:off x="2870200" y="3084911"/>
            <a:ext cx="4923790" cy="935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GB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4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010AE-2C00-4C8D-A2BC-29050BAD3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7797800" y="2505075"/>
            <a:ext cx="5943600" cy="18478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3E44E7-927C-4275-8E4B-006A9A97A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76248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125326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4 Term 1</a:t>
            </a:r>
          </a:p>
          <a:p>
            <a:pPr algn="ctr"/>
            <a:r>
              <a:rPr lang="en-GB" b="1" dirty="0"/>
              <a:t>Substitution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38" y="957668"/>
            <a:ext cx="5427015" cy="4719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470" y="873372"/>
            <a:ext cx="5297399" cy="7978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203" y="1709849"/>
            <a:ext cx="5850277" cy="21856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159" y="4086634"/>
            <a:ext cx="4372735" cy="25135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EA12B6-7389-4B5D-A8B2-6A103E732CDE}"/>
              </a:ext>
            </a:extLst>
          </p:cNvPr>
          <p:cNvSpPr/>
          <p:nvPr/>
        </p:nvSpPr>
        <p:spPr>
          <a:xfrm>
            <a:off x="7335520" y="3849804"/>
            <a:ext cx="443896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2996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125326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4 Term 1</a:t>
            </a:r>
          </a:p>
          <a:p>
            <a:pPr algn="ctr"/>
            <a:r>
              <a:rPr lang="en-GB" b="1" dirty="0"/>
              <a:t>Substitution (Solving)</a:t>
            </a:r>
          </a:p>
        </p:txBody>
      </p:sp>
      <p:sp>
        <p:nvSpPr>
          <p:cNvPr id="6" name="Rectangle 5"/>
          <p:cNvSpPr/>
          <p:nvPr/>
        </p:nvSpPr>
        <p:spPr>
          <a:xfrm>
            <a:off x="6490138" y="1035270"/>
            <a:ext cx="54916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Use trial and improvement to find an approximate solutions of an equations.  There must be a trial at 2dp to decide which 1dp answer it is.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22" y="946575"/>
            <a:ext cx="5450815" cy="21323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66" y="3429000"/>
            <a:ext cx="6329072" cy="26379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977" y="2114970"/>
            <a:ext cx="4712015" cy="257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643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125326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4 Term 1</a:t>
            </a:r>
          </a:p>
          <a:p>
            <a:pPr algn="ctr"/>
            <a:r>
              <a:rPr lang="en-GB" b="1" dirty="0"/>
              <a:t>Simplifying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1" y="853498"/>
            <a:ext cx="6605422" cy="2981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815" y="3983150"/>
            <a:ext cx="5146185" cy="19762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5923" y="695222"/>
            <a:ext cx="4769185" cy="33235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203" y="4399758"/>
            <a:ext cx="54292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456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125326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4 Term 1</a:t>
            </a:r>
          </a:p>
          <a:p>
            <a:pPr algn="ctr"/>
            <a:r>
              <a:rPr lang="en-GB" b="1" dirty="0"/>
              <a:t>Expanding Brackets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74" y="878900"/>
            <a:ext cx="5282763" cy="53708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736" y="878900"/>
            <a:ext cx="5702365" cy="28654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51EE5C-0031-4278-865F-4CD2A0BF1FC7}"/>
              </a:ext>
            </a:extLst>
          </p:cNvPr>
          <p:cNvSpPr/>
          <p:nvPr/>
        </p:nvSpPr>
        <p:spPr>
          <a:xfrm>
            <a:off x="791074" y="878900"/>
            <a:ext cx="946286" cy="330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C87494-BD5C-4156-9B5D-FDAD50DE5FF1}"/>
              </a:ext>
            </a:extLst>
          </p:cNvPr>
          <p:cNvSpPr/>
          <p:nvPr/>
        </p:nvSpPr>
        <p:spPr>
          <a:xfrm>
            <a:off x="791074" y="3098860"/>
            <a:ext cx="946286" cy="330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36F793-2C81-4109-9ED1-3240EE5D8994}"/>
              </a:ext>
            </a:extLst>
          </p:cNvPr>
          <p:cNvSpPr/>
          <p:nvPr/>
        </p:nvSpPr>
        <p:spPr>
          <a:xfrm>
            <a:off x="882514" y="4509214"/>
            <a:ext cx="946286" cy="330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CFE0DA-06E8-46D3-91EC-0F1B66171185}"/>
              </a:ext>
            </a:extLst>
          </p:cNvPr>
          <p:cNvSpPr/>
          <p:nvPr/>
        </p:nvSpPr>
        <p:spPr>
          <a:xfrm>
            <a:off x="6129337" y="878900"/>
            <a:ext cx="946286" cy="330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6BDE04-F94B-4B0C-BE5D-BABE4D15B0D9}"/>
              </a:ext>
            </a:extLst>
          </p:cNvPr>
          <p:cNvSpPr/>
          <p:nvPr/>
        </p:nvSpPr>
        <p:spPr>
          <a:xfrm>
            <a:off x="6096000" y="2402392"/>
            <a:ext cx="946286" cy="330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9038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125326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4 Term 1</a:t>
            </a:r>
          </a:p>
          <a:p>
            <a:pPr algn="ctr"/>
            <a:r>
              <a:rPr lang="en-GB" b="1" dirty="0"/>
              <a:t>Factorising Expressions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21" y="878900"/>
            <a:ext cx="6130143" cy="27169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79" y="3942610"/>
            <a:ext cx="1482780" cy="2414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587" y="3942610"/>
            <a:ext cx="1546656" cy="22058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294" y="4010627"/>
            <a:ext cx="1932868" cy="21378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1162" y="938139"/>
            <a:ext cx="5106933" cy="54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8155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5ED97C-37EC-4343-8C66-C94DAAE72469}"/>
              </a:ext>
            </a:extLst>
          </p:cNvPr>
          <p:cNvSpPr/>
          <p:nvPr/>
        </p:nvSpPr>
        <p:spPr>
          <a:xfrm rot="5400000">
            <a:off x="2870200" y="3084911"/>
            <a:ext cx="4923790" cy="935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GB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5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010AE-2C00-4C8D-A2BC-29050BAD3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7797800" y="2505075"/>
            <a:ext cx="5943600" cy="18478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C2B04C-8F8E-424B-BC1C-D53C06B72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477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058651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Year 10 </a:t>
            </a:r>
            <a:r>
              <a:rPr lang="en-GB" b="1" dirty="0"/>
              <a:t>Inclusion work week 2 Term 1</a:t>
            </a:r>
          </a:p>
          <a:p>
            <a:pPr algn="ctr"/>
            <a:r>
              <a:rPr lang="en-GB" b="1" dirty="0"/>
              <a:t>Long Division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60" y="1035270"/>
            <a:ext cx="6232843" cy="16915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665" y="4165302"/>
            <a:ext cx="4614023" cy="13578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544" y="3675420"/>
            <a:ext cx="6370121" cy="1847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6260" y="1225598"/>
            <a:ext cx="4673428" cy="23053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99" y="1061597"/>
            <a:ext cx="6232843" cy="169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8115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125326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5 Term 1</a:t>
            </a:r>
          </a:p>
          <a:p>
            <a:pPr algn="ctr"/>
            <a:r>
              <a:rPr lang="en-GB" b="1" dirty="0"/>
              <a:t>Solving Equations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82" y="878900"/>
            <a:ext cx="5279971" cy="5557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348" y="1091305"/>
            <a:ext cx="5496205" cy="52267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A1D413-6E01-4449-8A61-D8623777953F}"/>
              </a:ext>
            </a:extLst>
          </p:cNvPr>
          <p:cNvSpPr/>
          <p:nvPr/>
        </p:nvSpPr>
        <p:spPr>
          <a:xfrm>
            <a:off x="1197474" y="6388951"/>
            <a:ext cx="5152526" cy="283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69474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125326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4 Term 1</a:t>
            </a:r>
          </a:p>
          <a:p>
            <a:pPr algn="ctr"/>
            <a:r>
              <a:rPr lang="en-GB" b="1" dirty="0"/>
              <a:t>Factorising Expressions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21" y="878900"/>
            <a:ext cx="6130143" cy="27169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79" y="3942610"/>
            <a:ext cx="1482780" cy="2414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587" y="3942610"/>
            <a:ext cx="1546656" cy="22058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294" y="4010627"/>
            <a:ext cx="1932868" cy="21378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4965" y="886181"/>
            <a:ext cx="5106933" cy="54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6044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5 Term 1</a:t>
            </a:r>
          </a:p>
          <a:p>
            <a:pPr algn="ctr"/>
            <a:r>
              <a:rPr lang="en-GB" b="1" dirty="0"/>
              <a:t>Forming Expressions &amp; Equations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07" y="1035270"/>
            <a:ext cx="6150523" cy="5172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6924"/>
          <a:stretch/>
        </p:blipFill>
        <p:spPr>
          <a:xfrm>
            <a:off x="6673253" y="810352"/>
            <a:ext cx="5518748" cy="3298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330" y="4040737"/>
            <a:ext cx="4151817" cy="2656759"/>
          </a:xfrm>
          <a:prstGeom prst="rect">
            <a:avLst/>
          </a:prstGeom>
        </p:spPr>
      </p:pic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17DCFC86-8293-4427-8F42-4C353470A22A}"/>
              </a:ext>
            </a:extLst>
          </p:cNvPr>
          <p:cNvSpPr/>
          <p:nvPr/>
        </p:nvSpPr>
        <p:spPr>
          <a:xfrm>
            <a:off x="66674" y="76199"/>
            <a:ext cx="12125326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66780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5ED97C-37EC-4343-8C66-C94DAAE72469}"/>
              </a:ext>
            </a:extLst>
          </p:cNvPr>
          <p:cNvSpPr/>
          <p:nvPr/>
        </p:nvSpPr>
        <p:spPr>
          <a:xfrm rot="5400000">
            <a:off x="2870200" y="3084911"/>
            <a:ext cx="4923790" cy="935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GB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6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010AE-2C00-4C8D-A2BC-29050BAD3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7797800" y="2505075"/>
            <a:ext cx="5943600" cy="18478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0A50A9-C51E-41B6-987A-6A6CD2BBF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30988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125326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6 Term 1</a:t>
            </a:r>
          </a:p>
          <a:p>
            <a:pPr algn="ctr"/>
            <a:r>
              <a:rPr lang="en-GB" b="1" dirty="0"/>
              <a:t>Area &amp; Perimeter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49" y="842520"/>
            <a:ext cx="5477550" cy="48120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810" y="788243"/>
            <a:ext cx="4863042" cy="28258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0008" y="3832846"/>
            <a:ext cx="4222632" cy="28597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3DDC3A3-57D0-4429-92B0-F04E260D5EC8}"/>
              </a:ext>
            </a:extLst>
          </p:cNvPr>
          <p:cNvSpPr/>
          <p:nvPr/>
        </p:nvSpPr>
        <p:spPr>
          <a:xfrm>
            <a:off x="1097280" y="878900"/>
            <a:ext cx="3210560" cy="324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81A9E1-F270-465A-B7F2-14C182F9B0AC}"/>
              </a:ext>
            </a:extLst>
          </p:cNvPr>
          <p:cNvSpPr/>
          <p:nvPr/>
        </p:nvSpPr>
        <p:spPr>
          <a:xfrm>
            <a:off x="1097280" y="3451802"/>
            <a:ext cx="3210560" cy="324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156C09-7416-40CD-9241-D3B89C41CE91}"/>
              </a:ext>
            </a:extLst>
          </p:cNvPr>
          <p:cNvSpPr/>
          <p:nvPr/>
        </p:nvSpPr>
        <p:spPr>
          <a:xfrm>
            <a:off x="6658728" y="788243"/>
            <a:ext cx="3210560" cy="324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2C1012-4B5A-46A4-86FA-00E596847801}"/>
              </a:ext>
            </a:extLst>
          </p:cNvPr>
          <p:cNvSpPr/>
          <p:nvPr/>
        </p:nvSpPr>
        <p:spPr>
          <a:xfrm>
            <a:off x="6143397" y="3625601"/>
            <a:ext cx="5070653" cy="324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B21806-5DE2-4493-83CE-8095FC42F653}"/>
              </a:ext>
            </a:extLst>
          </p:cNvPr>
          <p:cNvSpPr/>
          <p:nvPr/>
        </p:nvSpPr>
        <p:spPr>
          <a:xfrm>
            <a:off x="10261600" y="3956832"/>
            <a:ext cx="1402080" cy="324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207F81-84E6-4677-B335-A0D3BD0E8CC0}"/>
              </a:ext>
            </a:extLst>
          </p:cNvPr>
          <p:cNvSpPr txBox="1"/>
          <p:nvPr/>
        </p:nvSpPr>
        <p:spPr>
          <a:xfrm>
            <a:off x="1097280" y="788243"/>
            <a:ext cx="321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Work out the perimeter of each of the following: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F821BD-1FCD-445B-A47D-191A37D4F6A3}"/>
              </a:ext>
            </a:extLst>
          </p:cNvPr>
          <p:cNvSpPr txBox="1"/>
          <p:nvPr/>
        </p:nvSpPr>
        <p:spPr>
          <a:xfrm>
            <a:off x="6971586" y="764163"/>
            <a:ext cx="3991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Work out the area of each of the following rectangles: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18E67B-9DE3-4963-9DA0-DEABE229CEA0}"/>
              </a:ext>
            </a:extLst>
          </p:cNvPr>
          <p:cNvSpPr txBox="1"/>
          <p:nvPr/>
        </p:nvSpPr>
        <p:spPr>
          <a:xfrm>
            <a:off x="6595150" y="3655276"/>
            <a:ext cx="321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Work out the area of each of the following:</a:t>
            </a:r>
          </a:p>
        </p:txBody>
      </p:sp>
    </p:spTree>
    <p:extLst>
      <p:ext uri="{BB962C8B-B14F-4D97-AF65-F5344CB8AC3E}">
        <p14:creationId xmlns:p14="http://schemas.microsoft.com/office/powerpoint/2010/main" val="69860574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125326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6 Term 1</a:t>
            </a:r>
          </a:p>
          <a:p>
            <a:pPr algn="ctr"/>
            <a:r>
              <a:rPr lang="en-GB" b="1" dirty="0"/>
              <a:t>Area &amp; Volume lesson 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35" y="1180659"/>
            <a:ext cx="6738543" cy="44966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764" y="1180659"/>
            <a:ext cx="4156021" cy="19811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E56C06E-5C8D-4250-985F-9497172059B5}"/>
              </a:ext>
            </a:extLst>
          </p:cNvPr>
          <p:cNvSpPr/>
          <p:nvPr/>
        </p:nvSpPr>
        <p:spPr>
          <a:xfrm>
            <a:off x="833835" y="1180659"/>
            <a:ext cx="3240325" cy="333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C3AB86-1CE1-469C-85C4-A72F4D952789}"/>
              </a:ext>
            </a:extLst>
          </p:cNvPr>
          <p:cNvSpPr/>
          <p:nvPr/>
        </p:nvSpPr>
        <p:spPr>
          <a:xfrm>
            <a:off x="962781" y="3668521"/>
            <a:ext cx="4930019" cy="333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0A9EEC-05F6-4021-BD92-A77B5020FE70}"/>
              </a:ext>
            </a:extLst>
          </p:cNvPr>
          <p:cNvSpPr/>
          <p:nvPr/>
        </p:nvSpPr>
        <p:spPr>
          <a:xfrm>
            <a:off x="7653764" y="1180660"/>
            <a:ext cx="3240325" cy="485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3269E2-7D4E-4814-9C20-8783945A3600}"/>
              </a:ext>
            </a:extLst>
          </p:cNvPr>
          <p:cNvSpPr txBox="1"/>
          <p:nvPr/>
        </p:nvSpPr>
        <p:spPr>
          <a:xfrm>
            <a:off x="1297911" y="1048168"/>
            <a:ext cx="266192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Find the value of x</a:t>
            </a:r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r>
              <a:rPr lang="en-GB" sz="1400" dirty="0"/>
              <a:t>Find the value of 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86A226-908C-408B-BBBD-D5B1EA9BCE97}"/>
              </a:ext>
            </a:extLst>
          </p:cNvPr>
          <p:cNvSpPr txBox="1"/>
          <p:nvPr/>
        </p:nvSpPr>
        <p:spPr>
          <a:xfrm>
            <a:off x="7779991" y="1304018"/>
            <a:ext cx="2661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Find the value of x</a:t>
            </a:r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9711506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5ED97C-37EC-4343-8C66-C94DAAE72469}"/>
              </a:ext>
            </a:extLst>
          </p:cNvPr>
          <p:cNvSpPr/>
          <p:nvPr/>
        </p:nvSpPr>
        <p:spPr>
          <a:xfrm rot="5400000">
            <a:off x="2870200" y="3084911"/>
            <a:ext cx="4923790" cy="935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GB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7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010AE-2C00-4C8D-A2BC-29050BAD3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7797800" y="2505075"/>
            <a:ext cx="5943600" cy="18478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799A51-5337-4928-AB71-72CB0C6B9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31863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125326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7 Term 1</a:t>
            </a:r>
          </a:p>
          <a:p>
            <a:pPr algn="ctr"/>
            <a:r>
              <a:rPr lang="en-GB" b="1" dirty="0"/>
              <a:t>Area &amp; Volume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23" y="878900"/>
            <a:ext cx="5125436" cy="2188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547" y="3287915"/>
            <a:ext cx="5627170" cy="26821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717" y="1246576"/>
            <a:ext cx="5050057" cy="23298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6371" y="3732082"/>
            <a:ext cx="4466082" cy="28933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D61395-5AB2-4C5E-AF42-0A9D15925CFC}"/>
              </a:ext>
            </a:extLst>
          </p:cNvPr>
          <p:cNvSpPr/>
          <p:nvPr/>
        </p:nvSpPr>
        <p:spPr>
          <a:xfrm>
            <a:off x="359323" y="878900"/>
            <a:ext cx="2749637" cy="3676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A5765E-B434-42CA-8850-116D9A220FB1}"/>
              </a:ext>
            </a:extLst>
          </p:cNvPr>
          <p:cNvSpPr/>
          <p:nvPr/>
        </p:nvSpPr>
        <p:spPr>
          <a:xfrm>
            <a:off x="1050203" y="3392624"/>
            <a:ext cx="3826597" cy="3676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7AD42D-2EF1-4F77-8C31-A8DB464E9A4D}"/>
              </a:ext>
            </a:extLst>
          </p:cNvPr>
          <p:cNvSpPr/>
          <p:nvPr/>
        </p:nvSpPr>
        <p:spPr>
          <a:xfrm>
            <a:off x="7934540" y="3678178"/>
            <a:ext cx="2749637" cy="3676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A0F86E-48DE-4E57-842E-3385F1440189}"/>
              </a:ext>
            </a:extLst>
          </p:cNvPr>
          <p:cNvSpPr txBox="1"/>
          <p:nvPr/>
        </p:nvSpPr>
        <p:spPr>
          <a:xfrm>
            <a:off x="542726" y="905901"/>
            <a:ext cx="44763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Work out the area of each of the following triangles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Work out the area of each of the following parallelograms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AFC6AE-50C2-4E26-82AC-D7A36E7B9068}"/>
              </a:ext>
            </a:extLst>
          </p:cNvPr>
          <p:cNvSpPr txBox="1"/>
          <p:nvPr/>
        </p:nvSpPr>
        <p:spPr>
          <a:xfrm>
            <a:off x="6457197" y="938902"/>
            <a:ext cx="44763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Work out the area of each of the following trapeziums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Work out the volume of each of the following cuboids</a:t>
            </a:r>
          </a:p>
        </p:txBody>
      </p:sp>
    </p:spTree>
    <p:extLst>
      <p:ext uri="{BB962C8B-B14F-4D97-AF65-F5344CB8AC3E}">
        <p14:creationId xmlns:p14="http://schemas.microsoft.com/office/powerpoint/2010/main" val="395977552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7 Term 1</a:t>
            </a:r>
          </a:p>
          <a:p>
            <a:pPr algn="ctr"/>
            <a:r>
              <a:rPr lang="en-GB" b="1" dirty="0"/>
              <a:t>Surface Area &amp; Volume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536" y="4034982"/>
            <a:ext cx="5294413" cy="2267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36" y="603186"/>
            <a:ext cx="4308603" cy="3212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759" y="969517"/>
            <a:ext cx="5781511" cy="53325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36" y="555889"/>
            <a:ext cx="4308603" cy="3212069"/>
          </a:xfrm>
          <a:prstGeom prst="rect">
            <a:avLst/>
          </a:prstGeom>
        </p:spPr>
      </p:pic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A24F1E6C-7192-483A-A267-5BCB923CD7DA}"/>
              </a:ext>
            </a:extLst>
          </p:cNvPr>
          <p:cNvSpPr/>
          <p:nvPr/>
        </p:nvSpPr>
        <p:spPr>
          <a:xfrm>
            <a:off x="66674" y="76199"/>
            <a:ext cx="12125326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41902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125326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7 Term 1</a:t>
            </a:r>
          </a:p>
          <a:p>
            <a:pPr algn="ctr"/>
            <a:r>
              <a:rPr lang="en-GB" b="1" dirty="0"/>
              <a:t>Surface Area &amp; Volume- lesson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77" y="1035270"/>
            <a:ext cx="6204903" cy="54181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104493-8C0B-4126-8464-31D3874C0242}"/>
              </a:ext>
            </a:extLst>
          </p:cNvPr>
          <p:cNvSpPr/>
          <p:nvPr/>
        </p:nvSpPr>
        <p:spPr>
          <a:xfrm>
            <a:off x="1242377" y="878900"/>
            <a:ext cx="3756343" cy="431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BFD781-CBA8-4031-BCC8-A999D68EF2A4}"/>
              </a:ext>
            </a:extLst>
          </p:cNvPr>
          <p:cNvSpPr/>
          <p:nvPr/>
        </p:nvSpPr>
        <p:spPr>
          <a:xfrm>
            <a:off x="1049337" y="4831140"/>
            <a:ext cx="3949383" cy="2691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7AFECF-1331-4A2F-987E-884270AAAAC8}"/>
              </a:ext>
            </a:extLst>
          </p:cNvPr>
          <p:cNvSpPr txBox="1"/>
          <p:nvPr/>
        </p:nvSpPr>
        <p:spPr>
          <a:xfrm>
            <a:off x="1483360" y="1035270"/>
            <a:ext cx="450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Work out the volume of each of the following 3D shapes</a:t>
            </a:r>
          </a:p>
        </p:txBody>
      </p:sp>
    </p:spTree>
    <p:extLst>
      <p:ext uri="{BB962C8B-B14F-4D97-AF65-F5344CB8AC3E}">
        <p14:creationId xmlns:p14="http://schemas.microsoft.com/office/powerpoint/2010/main" val="401828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5ED97C-37EC-4343-8C66-C94DAAE72469}"/>
              </a:ext>
            </a:extLst>
          </p:cNvPr>
          <p:cNvSpPr/>
          <p:nvPr/>
        </p:nvSpPr>
        <p:spPr>
          <a:xfrm rot="5400000">
            <a:off x="2870200" y="3084911"/>
            <a:ext cx="4923790" cy="935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GB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3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010AE-2C00-4C8D-A2BC-29050BAD3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7797800" y="2505075"/>
            <a:ext cx="5943600" cy="18478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5208B0-AC7F-43E0-8FA1-3A3A260AE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65132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5ED97C-37EC-4343-8C66-C94DAAE72469}"/>
              </a:ext>
            </a:extLst>
          </p:cNvPr>
          <p:cNvSpPr/>
          <p:nvPr/>
        </p:nvSpPr>
        <p:spPr>
          <a:xfrm rot="5400000">
            <a:off x="2870200" y="1169259"/>
            <a:ext cx="4923790" cy="476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 of lesson work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10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 1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Band 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4-7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010AE-2C00-4C8D-A2BC-29050BAD3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7797800" y="2505075"/>
            <a:ext cx="5943600" cy="18478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5A461B-837E-4180-8367-9B6D20EAF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02729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5ED97C-37EC-4343-8C66-C94DAAE72469}"/>
              </a:ext>
            </a:extLst>
          </p:cNvPr>
          <p:cNvSpPr/>
          <p:nvPr/>
        </p:nvSpPr>
        <p:spPr>
          <a:xfrm rot="5400000">
            <a:off x="2870200" y="3084911"/>
            <a:ext cx="4923790" cy="935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GB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2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010AE-2C00-4C8D-A2BC-29050BAD3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7797800" y="2505075"/>
            <a:ext cx="5943600" cy="18478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10B9C5-1493-4DB6-8E55-9CB1C805E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11328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125326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work week 2 Term 1</a:t>
            </a:r>
          </a:p>
          <a:p>
            <a:pPr algn="ctr"/>
            <a:r>
              <a:rPr lang="en-GB" b="1" dirty="0"/>
              <a:t>Prime Factor Decomposition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917" y="1113923"/>
            <a:ext cx="6007016" cy="49242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6419" y="509568"/>
            <a:ext cx="280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Prime factors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607" y="1155573"/>
            <a:ext cx="4734375" cy="1284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497" y="2965718"/>
            <a:ext cx="3666598" cy="15644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5070" y="4806806"/>
            <a:ext cx="4734375" cy="82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4134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125326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2 Term 1</a:t>
            </a:r>
          </a:p>
          <a:p>
            <a:pPr algn="ctr"/>
            <a:r>
              <a:rPr lang="en-GB" b="1" dirty="0"/>
              <a:t>Prime Factor Decomposition (Venn Diagrams)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15" y="1035270"/>
            <a:ext cx="5276293" cy="25750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419" y="3872706"/>
            <a:ext cx="6105525" cy="2752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1579" y="1216908"/>
            <a:ext cx="59245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1353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125326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2 Term 1</a:t>
            </a:r>
          </a:p>
          <a:p>
            <a:pPr algn="ctr"/>
            <a:r>
              <a:rPr lang="en-GB" b="1" dirty="0"/>
              <a:t>Indices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62" y="878900"/>
            <a:ext cx="5174307" cy="3041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725" y="4266001"/>
            <a:ext cx="5082094" cy="10900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725" y="5476474"/>
            <a:ext cx="5077481" cy="11384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8784" y="1035270"/>
            <a:ext cx="5777088" cy="407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3699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125326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2 Term 1</a:t>
            </a:r>
          </a:p>
          <a:p>
            <a:pPr algn="ctr"/>
            <a:r>
              <a:rPr lang="en-GB" b="1" dirty="0"/>
              <a:t>Indices (Reciprocals)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720" y="1035270"/>
            <a:ext cx="4895082" cy="46010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943" y="1035270"/>
            <a:ext cx="2362781" cy="54588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234" y="1271424"/>
            <a:ext cx="3540837" cy="286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0754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125326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2 Term 1</a:t>
            </a:r>
          </a:p>
          <a:p>
            <a:pPr algn="ctr"/>
            <a:r>
              <a:rPr lang="en-GB" b="1" dirty="0"/>
              <a:t>Laws of Indices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094" y="840867"/>
            <a:ext cx="6756109" cy="4529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68" y="5296575"/>
            <a:ext cx="7082959" cy="1311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627" y="905579"/>
            <a:ext cx="1712164" cy="2688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3966" y="814863"/>
            <a:ext cx="1870604" cy="2581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1619" y="3341249"/>
            <a:ext cx="3984693" cy="20182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4616" y="5162099"/>
            <a:ext cx="3202195" cy="129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6015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5ED97C-37EC-4343-8C66-C94DAAE72469}"/>
              </a:ext>
            </a:extLst>
          </p:cNvPr>
          <p:cNvSpPr/>
          <p:nvPr/>
        </p:nvSpPr>
        <p:spPr>
          <a:xfrm rot="5400000">
            <a:off x="2870200" y="3084911"/>
            <a:ext cx="4923790" cy="935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GB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3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010AE-2C00-4C8D-A2BC-29050BAD3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7797800" y="2505075"/>
            <a:ext cx="5943600" cy="18478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600676-D42F-4F6C-9E98-49DEF93D1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797-B408-456C-9D45-E027AC740543}" type="slidenum">
              <a:rPr lang="en-GB" smtClean="0"/>
              <a:t>97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02166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125326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92682" y="232569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3 Term 1</a:t>
            </a:r>
          </a:p>
          <a:p>
            <a:pPr algn="ctr"/>
            <a:r>
              <a:rPr lang="en-GB" b="1" dirty="0"/>
              <a:t>Standard Form (Convert &amp; Order)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CB06F2-32DE-4709-824D-A1BFFCDD0A49}"/>
                  </a:ext>
                </a:extLst>
              </p:cNvPr>
              <p:cNvSpPr txBox="1"/>
              <p:nvPr/>
            </p:nvSpPr>
            <p:spPr>
              <a:xfrm>
                <a:off x="1243172" y="1074161"/>
                <a:ext cx="5283200" cy="3541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Write each of the following numbers in standard form</a:t>
                </a:r>
              </a:p>
              <a:p>
                <a:endParaRPr lang="en-GB" sz="1400" dirty="0"/>
              </a:p>
              <a:p>
                <a:pPr marL="228600" indent="-228600">
                  <a:buAutoNum type="alphaLcParenR"/>
                </a:pPr>
                <a:r>
                  <a:rPr lang="en-GB" sz="1400" dirty="0"/>
                  <a:t>4000              b) 200000000    c) 800000        d) 7000</a:t>
                </a:r>
              </a:p>
              <a:p>
                <a:pPr marL="228600" indent="-228600">
                  <a:buAutoNum type="alphaLcParenR"/>
                </a:pPr>
                <a:endParaRPr lang="en-GB" sz="1400" dirty="0"/>
              </a:p>
              <a:p>
                <a:r>
                  <a:rPr lang="en-GB" sz="1400" dirty="0"/>
                  <a:t>e) 100000000    f) 900                   g) 250000       h) 1900</a:t>
                </a:r>
              </a:p>
              <a:p>
                <a:pPr marL="285750" indent="-285750">
                  <a:buAutoNum type="romanLcParenR"/>
                </a:pPr>
                <a:r>
                  <a:rPr lang="en-GB" sz="1400" dirty="0"/>
                  <a:t>435000         j) 919000000    k) 12300000    l)717200000</a:t>
                </a:r>
              </a:p>
              <a:p>
                <a:pPr marL="285750" indent="-285750">
                  <a:buAutoNum type="romanLcParenR"/>
                </a:pPr>
                <a:endParaRPr lang="en-GB" sz="1400" dirty="0"/>
              </a:p>
              <a:p>
                <a:pPr marL="285750" indent="-285750">
                  <a:buAutoNum type="romanLcParenR"/>
                </a:pPr>
                <a:endParaRPr lang="en-GB" sz="1400" dirty="0"/>
              </a:p>
              <a:p>
                <a:pPr marL="285750" indent="-285750">
                  <a:buAutoNum type="romanLcParenR"/>
                </a:pPr>
                <a:endParaRPr lang="en-GB" sz="1400" dirty="0"/>
              </a:p>
              <a:p>
                <a:pPr marL="285750" indent="-285750">
                  <a:buAutoNum type="romanLcParenR"/>
                </a:pPr>
                <a:endParaRPr lang="en-GB" sz="1400" dirty="0"/>
              </a:p>
              <a:p>
                <a:r>
                  <a:rPr lang="en-GB" sz="1400" dirty="0"/>
                  <a:t>Write each of the following as normal numbers</a:t>
                </a:r>
              </a:p>
              <a:p>
                <a:pPr marL="228600" indent="-228600">
                  <a:buAutoNum type="alphaLcParenR"/>
                </a:pPr>
                <a:r>
                  <a:rPr lang="en-GB" sz="1400" dirty="0"/>
                  <a:t>4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400" dirty="0"/>
                  <a:t>        b) 6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400" dirty="0"/>
                  <a:t>          c) 8 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        </m:t>
                    </m:r>
                  </m:oMath>
                </a14:m>
                <a:r>
                  <a:rPr lang="en-GB" sz="1400" dirty="0"/>
                  <a:t>d) 2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GB" sz="1400" dirty="0"/>
                  <a:t> </a:t>
                </a:r>
              </a:p>
              <a:p>
                <a:pPr marL="228600" indent="-228600">
                  <a:buAutoNum type="alphaLcParenR"/>
                </a:pPr>
                <a:endParaRPr lang="en-GB" sz="1400" dirty="0"/>
              </a:p>
              <a:p>
                <a:r>
                  <a:rPr lang="en-GB" sz="1400" dirty="0"/>
                  <a:t>e)  2.4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/>
                  <a:t>     f) 3.7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GB" sz="1400" dirty="0"/>
                  <a:t>      g) 9.2 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1400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GB" sz="1400" b="0" i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400" dirty="0"/>
                  <a:t>) 7.2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GB" sz="1400" dirty="0"/>
              </a:p>
              <a:p>
                <a:pPr marL="228600" indent="-228600">
                  <a:buAutoNum type="alphaLcParenR"/>
                </a:pPr>
                <a:endParaRPr lang="en-GB" sz="1400" dirty="0"/>
              </a:p>
              <a:p>
                <a:r>
                  <a:rPr lang="en-GB" sz="1400" dirty="0" err="1"/>
                  <a:t>i</a:t>
                </a:r>
                <a:r>
                  <a:rPr lang="en-GB" sz="1400" dirty="0"/>
                  <a:t>) 4.54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sz="1400" dirty="0"/>
                  <a:t>     j) 6.17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400" dirty="0"/>
                  <a:t>    k) 3.81 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GB" sz="1400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1400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GB" sz="1400" dirty="0"/>
                  <a:t>) 4.32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GB" sz="1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CB06F2-32DE-4709-824D-A1BFFCDD0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172" y="1074161"/>
                <a:ext cx="5283200" cy="3541803"/>
              </a:xfrm>
              <a:prstGeom prst="rect">
                <a:avLst/>
              </a:prstGeom>
              <a:blipFill>
                <a:blip r:embed="rId2"/>
                <a:stretch>
                  <a:fillRect l="-461" t="-344" b="-10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3141A25-2564-4D73-85D1-9F45293CA323}"/>
              </a:ext>
            </a:extLst>
          </p:cNvPr>
          <p:cNvSpPr txBox="1"/>
          <p:nvPr/>
        </p:nvSpPr>
        <p:spPr>
          <a:xfrm>
            <a:off x="6309360" y="1035270"/>
            <a:ext cx="5080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Write each of the following numbers in standard form</a:t>
            </a:r>
          </a:p>
          <a:p>
            <a:endParaRPr lang="en-GB" sz="1400" dirty="0"/>
          </a:p>
          <a:p>
            <a:pPr marL="342900" indent="-342900">
              <a:buAutoNum type="alphaLcParenR"/>
            </a:pPr>
            <a:r>
              <a:rPr lang="en-GB" sz="1400" dirty="0"/>
              <a:t>0.002         b) 0.0005          c) 0.9                 d ) 0.00000000004</a:t>
            </a:r>
          </a:p>
          <a:p>
            <a:pPr marL="342900" indent="-342900">
              <a:buAutoNum type="alphaLcParenR"/>
            </a:pPr>
            <a:endParaRPr lang="en-GB" sz="1400" dirty="0"/>
          </a:p>
          <a:p>
            <a:r>
              <a:rPr lang="en-GB" sz="1400" dirty="0"/>
              <a:t>e) 0.00065         f) 0.00043        g) 0.000032      h) 0.0073</a:t>
            </a:r>
          </a:p>
          <a:p>
            <a:endParaRPr lang="en-GB" sz="1400" dirty="0"/>
          </a:p>
          <a:p>
            <a:r>
              <a:rPr lang="en-GB" sz="1400" dirty="0" err="1"/>
              <a:t>i</a:t>
            </a:r>
            <a:r>
              <a:rPr lang="en-GB" sz="1400" dirty="0"/>
              <a:t>) 0.0000515     j) 0.0000302     k) 0.0381            l) 0.0000459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1F7160-7FCE-4AA5-9054-D9DF1F10EC8C}"/>
                  </a:ext>
                </a:extLst>
              </p:cNvPr>
              <p:cNvSpPr txBox="1"/>
              <p:nvPr/>
            </p:nvSpPr>
            <p:spPr>
              <a:xfrm>
                <a:off x="6207760" y="2932602"/>
                <a:ext cx="5283200" cy="1602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400" dirty="0"/>
              </a:p>
              <a:p>
                <a:r>
                  <a:rPr lang="en-GB" sz="1400" dirty="0"/>
                  <a:t>Write each of the following as normal numbers</a:t>
                </a:r>
              </a:p>
              <a:p>
                <a:pPr marL="228600" indent="-228600">
                  <a:buAutoNum type="alphaLcParenR"/>
                </a:pPr>
                <a:r>
                  <a:rPr lang="en-GB" sz="1400" dirty="0"/>
                  <a:t>4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GB" sz="1400" dirty="0"/>
                  <a:t>        b) 6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GB" sz="1400" dirty="0"/>
                  <a:t>          c) 8 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        </m:t>
                    </m:r>
                  </m:oMath>
                </a14:m>
                <a:r>
                  <a:rPr lang="en-GB" sz="1400" dirty="0"/>
                  <a:t>d) 2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en-GB" sz="1400" dirty="0"/>
                  <a:t> </a:t>
                </a:r>
              </a:p>
              <a:p>
                <a:pPr marL="228600" indent="-228600">
                  <a:buAutoNum type="alphaLcParenR"/>
                </a:pPr>
                <a:endParaRPr lang="en-GB" sz="1400" dirty="0"/>
              </a:p>
              <a:p>
                <a:r>
                  <a:rPr lang="en-GB" sz="1400" dirty="0"/>
                  <a:t>e)  2.4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1400" dirty="0"/>
                  <a:t>     f) 3.7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GB" sz="1400" dirty="0"/>
                  <a:t>      g) 9.2 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GB" sz="1400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GB" sz="1400" b="0" i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400" dirty="0"/>
                  <a:t>) 7.2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GB" sz="1400" dirty="0"/>
              </a:p>
              <a:p>
                <a:pPr marL="228600" indent="-228600">
                  <a:buAutoNum type="alphaLcParenR"/>
                </a:pPr>
                <a:endParaRPr lang="en-GB" sz="1400" dirty="0"/>
              </a:p>
              <a:p>
                <a:r>
                  <a:rPr lang="en-GB" sz="1400" dirty="0" err="1"/>
                  <a:t>i</a:t>
                </a:r>
                <a:r>
                  <a:rPr lang="en-GB" sz="1400" dirty="0"/>
                  <a:t>) 4.54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GB" sz="1400" dirty="0"/>
                  <a:t>     j) 6.17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400" dirty="0"/>
                  <a:t>    k) 3.81 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sup>
                    </m:sSup>
                    <m:r>
                      <a:rPr lang="en-GB" sz="1400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1400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GB" sz="1400" dirty="0"/>
                  <a:t>) 4.32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endParaRPr lang="en-GB" sz="1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1F7160-7FCE-4AA5-9054-D9DF1F10E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760" y="2932602"/>
                <a:ext cx="5283200" cy="1602811"/>
              </a:xfrm>
              <a:prstGeom prst="rect">
                <a:avLst/>
              </a:prstGeom>
              <a:blipFill>
                <a:blip r:embed="rId3"/>
                <a:stretch>
                  <a:fillRect l="-346" b="-34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98E6A3-1A2F-4071-B638-FC393A063041}"/>
                  </a:ext>
                </a:extLst>
              </p:cNvPr>
              <p:cNvSpPr txBox="1"/>
              <p:nvPr/>
            </p:nvSpPr>
            <p:spPr>
              <a:xfrm>
                <a:off x="1801972" y="4582983"/>
                <a:ext cx="5283200" cy="1818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AutoNum type="romanLcParenR"/>
                </a:pPr>
                <a:endParaRPr lang="en-GB" sz="1400" dirty="0"/>
              </a:p>
              <a:p>
                <a:pPr marL="285750" indent="-285750">
                  <a:buAutoNum type="romanLcParenR"/>
                </a:pPr>
                <a:endParaRPr lang="en-GB" sz="1400" dirty="0"/>
              </a:p>
              <a:p>
                <a:r>
                  <a:rPr lang="en-GB" sz="1400" dirty="0"/>
                  <a:t>Write each of the following in standard form</a:t>
                </a:r>
              </a:p>
              <a:p>
                <a:pPr marL="228600" indent="-228600">
                  <a:buAutoNum type="alphaLcParenR"/>
                </a:pPr>
                <a:r>
                  <a:rPr lang="en-GB" sz="1400" dirty="0"/>
                  <a:t>0.5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400" dirty="0"/>
                  <a:t>        b) 60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400" dirty="0"/>
                  <a:t>          c) 800 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        </m:t>
                    </m:r>
                  </m:oMath>
                </a14:m>
                <a:r>
                  <a:rPr lang="en-GB" sz="1400" dirty="0"/>
                  <a:t>d) 25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GB" sz="1400" dirty="0"/>
                  <a:t> </a:t>
                </a:r>
              </a:p>
              <a:p>
                <a:pPr marL="228600" indent="-228600">
                  <a:buAutoNum type="alphaLcParenR"/>
                </a:pPr>
                <a:endParaRPr lang="en-GB" sz="1400" dirty="0"/>
              </a:p>
              <a:p>
                <a:endParaRPr lang="en-GB" sz="1400" dirty="0"/>
              </a:p>
              <a:p>
                <a:r>
                  <a:rPr lang="en-GB" sz="1400" dirty="0"/>
                  <a:t>e)  0.24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/>
                  <a:t>     f) 30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GB" sz="1400" dirty="0"/>
                  <a:t>      g) 0.2 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GB" sz="1400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GB" sz="1400" b="0" i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400" dirty="0"/>
                  <a:t>) 72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GB" sz="1400" dirty="0"/>
              </a:p>
              <a:p>
                <a:pPr marL="228600" indent="-228600">
                  <a:buAutoNum type="alphaLcParenR"/>
                </a:pPr>
                <a:endParaRPr lang="en-GB" sz="1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98E6A3-1A2F-4071-B638-FC393A063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972" y="4582983"/>
                <a:ext cx="5283200" cy="1818255"/>
              </a:xfrm>
              <a:prstGeom prst="rect">
                <a:avLst/>
              </a:prstGeom>
              <a:blipFill>
                <a:blip r:embed="rId4"/>
                <a:stretch>
                  <a:fillRect l="-4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63074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674" y="76199"/>
            <a:ext cx="12125326" cy="671512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965648" y="102154"/>
            <a:ext cx="48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Inclusion work week 3 Term 1</a:t>
            </a:r>
          </a:p>
          <a:p>
            <a:pPr algn="ctr"/>
            <a:r>
              <a:rPr lang="en-GB" b="1" dirty="0"/>
              <a:t>Standard Form (Multiply &amp; Divide)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6244C2-B9C7-416F-B7FA-C0B9D05EA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68" y="1535900"/>
            <a:ext cx="5068237" cy="3723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D934BB-8F84-42AA-98B8-73C3703F04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56"/>
          <a:stretch/>
        </p:blipFill>
        <p:spPr>
          <a:xfrm>
            <a:off x="6222997" y="1535900"/>
            <a:ext cx="4509901" cy="35340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BF9F74-975D-4EC4-B610-7CAB27147556}"/>
              </a:ext>
            </a:extLst>
          </p:cNvPr>
          <p:cNvSpPr txBox="1"/>
          <p:nvPr/>
        </p:nvSpPr>
        <p:spPr>
          <a:xfrm>
            <a:off x="1158240" y="877500"/>
            <a:ext cx="2479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Work out each of the following</a:t>
            </a:r>
            <a:r>
              <a:rPr lang="en-GB" sz="1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00508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3408</Words>
  <Application>Microsoft Office PowerPoint</Application>
  <PresentationFormat>Widescreen</PresentationFormat>
  <Paragraphs>711</Paragraphs>
  <Slides>147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147</vt:i4>
      </vt:variant>
    </vt:vector>
  </HeadingPairs>
  <TitlesOfParts>
    <vt:vector size="153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 Support</dc:creator>
  <cp:lastModifiedBy>Mark Loftus</cp:lastModifiedBy>
  <cp:revision>31</cp:revision>
  <dcterms:created xsi:type="dcterms:W3CDTF">2019-01-29T08:45:17Z</dcterms:created>
  <dcterms:modified xsi:type="dcterms:W3CDTF">2020-10-08T16:44:42Z</dcterms:modified>
</cp:coreProperties>
</file>